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6"/>
  </p:notesMasterIdLst>
  <p:sldIdLst>
    <p:sldId id="256" r:id="rId2"/>
    <p:sldId id="277" r:id="rId3"/>
    <p:sldId id="278" r:id="rId4"/>
    <p:sldId id="260" r:id="rId5"/>
    <p:sldId id="292" r:id="rId6"/>
    <p:sldId id="258" r:id="rId7"/>
    <p:sldId id="261" r:id="rId8"/>
    <p:sldId id="276" r:id="rId9"/>
    <p:sldId id="265" r:id="rId10"/>
    <p:sldId id="266" r:id="rId11"/>
    <p:sldId id="282" r:id="rId12"/>
    <p:sldId id="283" r:id="rId13"/>
    <p:sldId id="280" r:id="rId14"/>
    <p:sldId id="287" r:id="rId15"/>
    <p:sldId id="286" r:id="rId16"/>
    <p:sldId id="284" r:id="rId17"/>
    <p:sldId id="288" r:id="rId18"/>
    <p:sldId id="290" r:id="rId19"/>
    <p:sldId id="289" r:id="rId20"/>
    <p:sldId id="294" r:id="rId21"/>
    <p:sldId id="295" r:id="rId22"/>
    <p:sldId id="285" r:id="rId23"/>
    <p:sldId id="293"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30" autoAdjust="0"/>
    <p:restoredTop sz="69928" autoAdjust="0"/>
  </p:normalViewPr>
  <p:slideViewPr>
    <p:cSldViewPr>
      <p:cViewPr>
        <p:scale>
          <a:sx n="60" d="100"/>
          <a:sy n="60" d="100"/>
        </p:scale>
        <p:origin x="-1644"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image" Target="../media/image1.jpg"/><Relationship Id="rId4" Type="http://schemas.openxmlformats.org/officeDocument/2006/relationships/image" Target="../media/image4.jpg"/></Relationships>
</file>

<file path=ppt/diagrams/_rels/drawing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image" Target="../media/image1.jpg"/><Relationship Id="rId4" Type="http://schemas.openxmlformats.org/officeDocument/2006/relationships/image" Target="../media/image4.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11B9D8-B1DF-4323-88DF-F3982A6E9793}" type="doc">
      <dgm:prSet loTypeId="urn:microsoft.com/office/officeart/2005/8/layout/pList1" loCatId="picture" qsTypeId="urn:microsoft.com/office/officeart/2005/8/quickstyle/simple1" qsCatId="simple" csTypeId="urn:microsoft.com/office/officeart/2005/8/colors/accent1_2" csCatId="accent1" phldr="1"/>
      <dgm:spPr/>
      <dgm:t>
        <a:bodyPr/>
        <a:lstStyle/>
        <a:p>
          <a:endParaRPr lang="en-US"/>
        </a:p>
      </dgm:t>
    </dgm:pt>
    <dgm:pt modelId="{2046F9BA-53EB-4B09-B53B-D51050A9CB0F}">
      <dgm:prSet phldrT="[Text]" phldr="1"/>
      <dgm:spPr/>
      <dgm:t>
        <a:bodyPr/>
        <a:lstStyle/>
        <a:p>
          <a:endParaRPr lang="en-US" dirty="0"/>
        </a:p>
      </dgm:t>
    </dgm:pt>
    <dgm:pt modelId="{B094077F-672B-4491-B232-7E945923B98A}" type="parTrans" cxnId="{FA6AA148-9306-4BA2-AE67-0222AA9B3A9A}">
      <dgm:prSet/>
      <dgm:spPr/>
      <dgm:t>
        <a:bodyPr/>
        <a:lstStyle/>
        <a:p>
          <a:endParaRPr lang="en-US"/>
        </a:p>
      </dgm:t>
    </dgm:pt>
    <dgm:pt modelId="{09928303-F1D9-4544-828C-B157A2FF93E7}" type="sibTrans" cxnId="{FA6AA148-9306-4BA2-AE67-0222AA9B3A9A}">
      <dgm:prSet/>
      <dgm:spPr/>
      <dgm:t>
        <a:bodyPr/>
        <a:lstStyle/>
        <a:p>
          <a:endParaRPr lang="en-US"/>
        </a:p>
      </dgm:t>
    </dgm:pt>
    <dgm:pt modelId="{F49DC601-BCC9-4EB2-A6D9-EC4B3C9DDE9F}">
      <dgm:prSet phldrT="[Text]" phldr="1"/>
      <dgm:spPr/>
      <dgm:t>
        <a:bodyPr/>
        <a:lstStyle/>
        <a:p>
          <a:endParaRPr lang="en-US" dirty="0"/>
        </a:p>
      </dgm:t>
    </dgm:pt>
    <dgm:pt modelId="{6CA198C2-631D-49D8-8CF8-B1065C480441}" type="parTrans" cxnId="{0D762539-FC66-4920-9A48-703AF1D021C8}">
      <dgm:prSet/>
      <dgm:spPr/>
      <dgm:t>
        <a:bodyPr/>
        <a:lstStyle/>
        <a:p>
          <a:endParaRPr lang="en-US"/>
        </a:p>
      </dgm:t>
    </dgm:pt>
    <dgm:pt modelId="{40E997E3-BF26-43A3-B952-B6BC87AC7D48}" type="sibTrans" cxnId="{0D762539-FC66-4920-9A48-703AF1D021C8}">
      <dgm:prSet/>
      <dgm:spPr/>
      <dgm:t>
        <a:bodyPr/>
        <a:lstStyle/>
        <a:p>
          <a:endParaRPr lang="en-US"/>
        </a:p>
      </dgm:t>
    </dgm:pt>
    <dgm:pt modelId="{3D4AD424-F9C4-4C5C-875B-A0FC7AB9FC5D}">
      <dgm:prSet phldrT="[Text]" phldr="1"/>
      <dgm:spPr/>
      <dgm:t>
        <a:bodyPr/>
        <a:lstStyle/>
        <a:p>
          <a:endParaRPr lang="en-US" dirty="0"/>
        </a:p>
      </dgm:t>
    </dgm:pt>
    <dgm:pt modelId="{621E7CC6-4842-4E08-98E9-ECB1B06E5D70}" type="sibTrans" cxnId="{1FBB8BF5-C6D5-41E5-9A33-5160FC134BCE}">
      <dgm:prSet/>
      <dgm:spPr/>
      <dgm:t>
        <a:bodyPr/>
        <a:lstStyle/>
        <a:p>
          <a:endParaRPr lang="en-US"/>
        </a:p>
      </dgm:t>
    </dgm:pt>
    <dgm:pt modelId="{164E3E58-862D-480D-A551-9CC327C992E4}" type="parTrans" cxnId="{1FBB8BF5-C6D5-41E5-9A33-5160FC134BCE}">
      <dgm:prSet/>
      <dgm:spPr/>
      <dgm:t>
        <a:bodyPr/>
        <a:lstStyle/>
        <a:p>
          <a:endParaRPr lang="en-US"/>
        </a:p>
      </dgm:t>
    </dgm:pt>
    <dgm:pt modelId="{F08882E2-F343-416C-9751-F0DB2DD05569}">
      <dgm:prSet phldrT="[Text]" phldr="1"/>
      <dgm:spPr/>
      <dgm:t>
        <a:bodyPr/>
        <a:lstStyle/>
        <a:p>
          <a:endParaRPr lang="en-US" dirty="0"/>
        </a:p>
      </dgm:t>
    </dgm:pt>
    <dgm:pt modelId="{37F44F1D-61B3-4CAF-B16F-26210DA15BBB}" type="sibTrans" cxnId="{10A5BAAC-EAB5-4C5B-BE8F-1CB197D09B9E}">
      <dgm:prSet/>
      <dgm:spPr/>
      <dgm:t>
        <a:bodyPr/>
        <a:lstStyle/>
        <a:p>
          <a:endParaRPr lang="en-US"/>
        </a:p>
      </dgm:t>
    </dgm:pt>
    <dgm:pt modelId="{1592D235-3E0A-4976-8CB8-57A2B3B5C119}" type="parTrans" cxnId="{10A5BAAC-EAB5-4C5B-BE8F-1CB197D09B9E}">
      <dgm:prSet/>
      <dgm:spPr/>
      <dgm:t>
        <a:bodyPr/>
        <a:lstStyle/>
        <a:p>
          <a:endParaRPr lang="en-US"/>
        </a:p>
      </dgm:t>
    </dgm:pt>
    <dgm:pt modelId="{710FCD7A-BCC9-4053-BA89-84F5DFD517FA}" type="pres">
      <dgm:prSet presAssocID="{F211B9D8-B1DF-4323-88DF-F3982A6E9793}" presName="Name0" presStyleCnt="0">
        <dgm:presLayoutVars>
          <dgm:dir/>
          <dgm:resizeHandles val="exact"/>
        </dgm:presLayoutVars>
      </dgm:prSet>
      <dgm:spPr/>
      <dgm:t>
        <a:bodyPr/>
        <a:lstStyle/>
        <a:p>
          <a:endParaRPr lang="en-US"/>
        </a:p>
      </dgm:t>
    </dgm:pt>
    <dgm:pt modelId="{3105CA80-2299-4DFD-B765-50B364A512AF}" type="pres">
      <dgm:prSet presAssocID="{F08882E2-F343-416C-9751-F0DB2DD05569}" presName="compNode" presStyleCnt="0"/>
      <dgm:spPr/>
    </dgm:pt>
    <dgm:pt modelId="{F033A336-6DBA-4A70-99A3-6393B9AEA683}" type="pres">
      <dgm:prSet presAssocID="{F08882E2-F343-416C-9751-F0DB2DD05569}" presName="pictRect" presStyleLbl="node1" presStyleIdx="0" presStyleCnt="4" custLinFactNeighborY="35690"/>
      <dgm:spPr>
        <a:blipFill>
          <a:blip xmlns:r="http://schemas.openxmlformats.org/officeDocument/2006/relationships" r:embed="rId1">
            <a:extLst>
              <a:ext uri="{28A0092B-C50C-407E-A947-70E740481C1C}">
                <a14:useLocalDpi xmlns:a14="http://schemas.microsoft.com/office/drawing/2010/main" val="0"/>
              </a:ext>
            </a:extLst>
          </a:blip>
          <a:srcRect/>
          <a:stretch>
            <a:fillRect t="-5000" b="-5000"/>
          </a:stretch>
        </a:blipFill>
      </dgm:spPr>
    </dgm:pt>
    <dgm:pt modelId="{59D9101F-CD14-4953-8F2A-DBC220393CAD}" type="pres">
      <dgm:prSet presAssocID="{F08882E2-F343-416C-9751-F0DB2DD05569}" presName="textRect" presStyleLbl="revTx" presStyleIdx="0" presStyleCnt="4">
        <dgm:presLayoutVars>
          <dgm:bulletEnabled val="1"/>
        </dgm:presLayoutVars>
      </dgm:prSet>
      <dgm:spPr/>
      <dgm:t>
        <a:bodyPr/>
        <a:lstStyle/>
        <a:p>
          <a:endParaRPr lang="en-US"/>
        </a:p>
      </dgm:t>
    </dgm:pt>
    <dgm:pt modelId="{6FDAA506-65E4-45C7-8B25-C069CD695BC1}" type="pres">
      <dgm:prSet presAssocID="{37F44F1D-61B3-4CAF-B16F-26210DA15BBB}" presName="sibTrans" presStyleLbl="sibTrans2D1" presStyleIdx="0" presStyleCnt="0"/>
      <dgm:spPr/>
      <dgm:t>
        <a:bodyPr/>
        <a:lstStyle/>
        <a:p>
          <a:endParaRPr lang="en-US"/>
        </a:p>
      </dgm:t>
    </dgm:pt>
    <dgm:pt modelId="{A0F33C24-7AE3-4D67-991D-9F002CDD163F}" type="pres">
      <dgm:prSet presAssocID="{3D4AD424-F9C4-4C5C-875B-A0FC7AB9FC5D}" presName="compNode" presStyleCnt="0"/>
      <dgm:spPr/>
    </dgm:pt>
    <dgm:pt modelId="{863DB7A8-D494-4C7A-B6DC-DAF19059D317}" type="pres">
      <dgm:prSet presAssocID="{3D4AD424-F9C4-4C5C-875B-A0FC7AB9FC5D}" presName="pictRect" presStyleLbl="node1" presStyleIdx="1" presStyleCnt="4" custLinFactNeighborY="35690"/>
      <dgm:spPr>
        <a:blipFill>
          <a:blip xmlns:r="http://schemas.openxmlformats.org/officeDocument/2006/relationships" r:embed="rId2">
            <a:extLst>
              <a:ext uri="{28A0092B-C50C-407E-A947-70E740481C1C}">
                <a14:useLocalDpi xmlns:a14="http://schemas.microsoft.com/office/drawing/2010/main" val="0"/>
              </a:ext>
            </a:extLst>
          </a:blip>
          <a:srcRect/>
          <a:stretch>
            <a:fillRect t="-4000" b="-4000"/>
          </a:stretch>
        </a:blipFill>
      </dgm:spPr>
      <dgm:t>
        <a:bodyPr/>
        <a:lstStyle/>
        <a:p>
          <a:endParaRPr lang="en-US"/>
        </a:p>
      </dgm:t>
    </dgm:pt>
    <dgm:pt modelId="{0102730D-6B23-41B4-B5FD-DBF9C93E7F7C}" type="pres">
      <dgm:prSet presAssocID="{3D4AD424-F9C4-4C5C-875B-A0FC7AB9FC5D}" presName="textRect" presStyleLbl="revTx" presStyleIdx="1" presStyleCnt="4">
        <dgm:presLayoutVars>
          <dgm:bulletEnabled val="1"/>
        </dgm:presLayoutVars>
      </dgm:prSet>
      <dgm:spPr/>
      <dgm:t>
        <a:bodyPr/>
        <a:lstStyle/>
        <a:p>
          <a:endParaRPr lang="en-US"/>
        </a:p>
      </dgm:t>
    </dgm:pt>
    <dgm:pt modelId="{7E304B2C-9674-4D61-BAFF-547E1AE227E1}" type="pres">
      <dgm:prSet presAssocID="{621E7CC6-4842-4E08-98E9-ECB1B06E5D70}" presName="sibTrans" presStyleLbl="sibTrans2D1" presStyleIdx="0" presStyleCnt="0"/>
      <dgm:spPr/>
      <dgm:t>
        <a:bodyPr/>
        <a:lstStyle/>
        <a:p>
          <a:endParaRPr lang="en-US"/>
        </a:p>
      </dgm:t>
    </dgm:pt>
    <dgm:pt modelId="{3BB8080B-2911-4727-BEE4-C99DF153D763}" type="pres">
      <dgm:prSet presAssocID="{2046F9BA-53EB-4B09-B53B-D51050A9CB0F}" presName="compNode" presStyleCnt="0"/>
      <dgm:spPr/>
    </dgm:pt>
    <dgm:pt modelId="{0C780AF4-BB33-4D42-A9FB-D5BA5FF448DE}" type="pres">
      <dgm:prSet presAssocID="{2046F9BA-53EB-4B09-B53B-D51050A9CB0F}" presName="pictRect" presStyleLbl="nod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t="-4000" b="-4000"/>
          </a:stretch>
        </a:blipFill>
      </dgm:spPr>
      <dgm:t>
        <a:bodyPr/>
        <a:lstStyle/>
        <a:p>
          <a:endParaRPr lang="en-US"/>
        </a:p>
      </dgm:t>
    </dgm:pt>
    <dgm:pt modelId="{15ACC180-58CB-426B-A37C-F17C15957E2A}" type="pres">
      <dgm:prSet presAssocID="{2046F9BA-53EB-4B09-B53B-D51050A9CB0F}" presName="textRect" presStyleLbl="revTx" presStyleIdx="2" presStyleCnt="4">
        <dgm:presLayoutVars>
          <dgm:bulletEnabled val="1"/>
        </dgm:presLayoutVars>
      </dgm:prSet>
      <dgm:spPr/>
      <dgm:t>
        <a:bodyPr/>
        <a:lstStyle/>
        <a:p>
          <a:endParaRPr lang="en-US"/>
        </a:p>
      </dgm:t>
    </dgm:pt>
    <dgm:pt modelId="{3CD4C3FD-6E4D-459A-9275-8EEE11955833}" type="pres">
      <dgm:prSet presAssocID="{09928303-F1D9-4544-828C-B157A2FF93E7}" presName="sibTrans" presStyleLbl="sibTrans2D1" presStyleIdx="0" presStyleCnt="0"/>
      <dgm:spPr/>
      <dgm:t>
        <a:bodyPr/>
        <a:lstStyle/>
        <a:p>
          <a:endParaRPr lang="en-US"/>
        </a:p>
      </dgm:t>
    </dgm:pt>
    <dgm:pt modelId="{D2CC8C6E-CD23-42A9-BAEE-2D08D99FC69C}" type="pres">
      <dgm:prSet presAssocID="{F49DC601-BCC9-4EB2-A6D9-EC4B3C9DDE9F}" presName="compNode" presStyleCnt="0"/>
      <dgm:spPr/>
    </dgm:pt>
    <dgm:pt modelId="{D431B675-1988-44D7-B3AB-17BEBEB27041}" type="pres">
      <dgm:prSet presAssocID="{F49DC601-BCC9-4EB2-A6D9-EC4B3C9DDE9F}" presName="pictRect" presStyleLbl="nod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t="-2000" b="-2000"/>
          </a:stretch>
        </a:blipFill>
      </dgm:spPr>
      <dgm:t>
        <a:bodyPr/>
        <a:lstStyle/>
        <a:p>
          <a:endParaRPr lang="en-US"/>
        </a:p>
      </dgm:t>
    </dgm:pt>
    <dgm:pt modelId="{F6DDA091-7EE0-4E1A-A04C-D3EDE9B1D2E4}" type="pres">
      <dgm:prSet presAssocID="{F49DC601-BCC9-4EB2-A6D9-EC4B3C9DDE9F}" presName="textRect" presStyleLbl="revTx" presStyleIdx="3" presStyleCnt="4">
        <dgm:presLayoutVars>
          <dgm:bulletEnabled val="1"/>
        </dgm:presLayoutVars>
      </dgm:prSet>
      <dgm:spPr/>
      <dgm:t>
        <a:bodyPr/>
        <a:lstStyle/>
        <a:p>
          <a:endParaRPr lang="en-US"/>
        </a:p>
      </dgm:t>
    </dgm:pt>
  </dgm:ptLst>
  <dgm:cxnLst>
    <dgm:cxn modelId="{C231C8A5-647D-4560-AF42-A15E7205C8B5}" type="presOf" srcId="{37F44F1D-61B3-4CAF-B16F-26210DA15BBB}" destId="{6FDAA506-65E4-45C7-8B25-C069CD695BC1}" srcOrd="0" destOrd="0" presId="urn:microsoft.com/office/officeart/2005/8/layout/pList1"/>
    <dgm:cxn modelId="{E1720394-6F7F-457E-83AD-FDB1B99B21EC}" type="presOf" srcId="{2046F9BA-53EB-4B09-B53B-D51050A9CB0F}" destId="{15ACC180-58CB-426B-A37C-F17C15957E2A}" srcOrd="0" destOrd="0" presId="urn:microsoft.com/office/officeart/2005/8/layout/pList1"/>
    <dgm:cxn modelId="{1109A254-681F-47A8-931D-FCF9ADBE04EF}" type="presOf" srcId="{3D4AD424-F9C4-4C5C-875B-A0FC7AB9FC5D}" destId="{0102730D-6B23-41B4-B5FD-DBF9C93E7F7C}" srcOrd="0" destOrd="0" presId="urn:microsoft.com/office/officeart/2005/8/layout/pList1"/>
    <dgm:cxn modelId="{0D762539-FC66-4920-9A48-703AF1D021C8}" srcId="{F211B9D8-B1DF-4323-88DF-F3982A6E9793}" destId="{F49DC601-BCC9-4EB2-A6D9-EC4B3C9DDE9F}" srcOrd="3" destOrd="0" parTransId="{6CA198C2-631D-49D8-8CF8-B1065C480441}" sibTransId="{40E997E3-BF26-43A3-B952-B6BC87AC7D48}"/>
    <dgm:cxn modelId="{6E54A71C-D7D0-4583-812A-5BCDB5E0A793}" type="presOf" srcId="{F211B9D8-B1DF-4323-88DF-F3982A6E9793}" destId="{710FCD7A-BCC9-4053-BA89-84F5DFD517FA}" srcOrd="0" destOrd="0" presId="urn:microsoft.com/office/officeart/2005/8/layout/pList1"/>
    <dgm:cxn modelId="{A803066C-D434-4791-A351-DCD72F758FEB}" type="presOf" srcId="{F49DC601-BCC9-4EB2-A6D9-EC4B3C9DDE9F}" destId="{F6DDA091-7EE0-4E1A-A04C-D3EDE9B1D2E4}" srcOrd="0" destOrd="0" presId="urn:microsoft.com/office/officeart/2005/8/layout/pList1"/>
    <dgm:cxn modelId="{FA6AA148-9306-4BA2-AE67-0222AA9B3A9A}" srcId="{F211B9D8-B1DF-4323-88DF-F3982A6E9793}" destId="{2046F9BA-53EB-4B09-B53B-D51050A9CB0F}" srcOrd="2" destOrd="0" parTransId="{B094077F-672B-4491-B232-7E945923B98A}" sibTransId="{09928303-F1D9-4544-828C-B157A2FF93E7}"/>
    <dgm:cxn modelId="{8CAF00E5-6900-4B9D-A5DC-3162821DE1D5}" type="presOf" srcId="{621E7CC6-4842-4E08-98E9-ECB1B06E5D70}" destId="{7E304B2C-9674-4D61-BAFF-547E1AE227E1}" srcOrd="0" destOrd="0" presId="urn:microsoft.com/office/officeart/2005/8/layout/pList1"/>
    <dgm:cxn modelId="{10A5BAAC-EAB5-4C5B-BE8F-1CB197D09B9E}" srcId="{F211B9D8-B1DF-4323-88DF-F3982A6E9793}" destId="{F08882E2-F343-416C-9751-F0DB2DD05569}" srcOrd="0" destOrd="0" parTransId="{1592D235-3E0A-4976-8CB8-57A2B3B5C119}" sibTransId="{37F44F1D-61B3-4CAF-B16F-26210DA15BBB}"/>
    <dgm:cxn modelId="{1FBB8BF5-C6D5-41E5-9A33-5160FC134BCE}" srcId="{F211B9D8-B1DF-4323-88DF-F3982A6E9793}" destId="{3D4AD424-F9C4-4C5C-875B-A0FC7AB9FC5D}" srcOrd="1" destOrd="0" parTransId="{164E3E58-862D-480D-A551-9CC327C992E4}" sibTransId="{621E7CC6-4842-4E08-98E9-ECB1B06E5D70}"/>
    <dgm:cxn modelId="{F5D59CAB-303B-4715-AF57-DFFD0A4C0E78}" type="presOf" srcId="{09928303-F1D9-4544-828C-B157A2FF93E7}" destId="{3CD4C3FD-6E4D-459A-9275-8EEE11955833}" srcOrd="0" destOrd="0" presId="urn:microsoft.com/office/officeart/2005/8/layout/pList1"/>
    <dgm:cxn modelId="{01E0D489-5915-4980-8EF0-A631069E41ED}" type="presOf" srcId="{F08882E2-F343-416C-9751-F0DB2DD05569}" destId="{59D9101F-CD14-4953-8F2A-DBC220393CAD}" srcOrd="0" destOrd="0" presId="urn:microsoft.com/office/officeart/2005/8/layout/pList1"/>
    <dgm:cxn modelId="{412C72CD-4005-418E-88B0-DE8F3F8A1A3A}" type="presParOf" srcId="{710FCD7A-BCC9-4053-BA89-84F5DFD517FA}" destId="{3105CA80-2299-4DFD-B765-50B364A512AF}" srcOrd="0" destOrd="0" presId="urn:microsoft.com/office/officeart/2005/8/layout/pList1"/>
    <dgm:cxn modelId="{C85A86A9-CED5-483B-A817-C45010C8B0B8}" type="presParOf" srcId="{3105CA80-2299-4DFD-B765-50B364A512AF}" destId="{F033A336-6DBA-4A70-99A3-6393B9AEA683}" srcOrd="0" destOrd="0" presId="urn:microsoft.com/office/officeart/2005/8/layout/pList1"/>
    <dgm:cxn modelId="{4E1D1C7D-649B-4F8D-BEB0-54BA1F1B2604}" type="presParOf" srcId="{3105CA80-2299-4DFD-B765-50B364A512AF}" destId="{59D9101F-CD14-4953-8F2A-DBC220393CAD}" srcOrd="1" destOrd="0" presId="urn:microsoft.com/office/officeart/2005/8/layout/pList1"/>
    <dgm:cxn modelId="{FD6591EB-8D45-43BF-8EFB-A59D8C844DB1}" type="presParOf" srcId="{710FCD7A-BCC9-4053-BA89-84F5DFD517FA}" destId="{6FDAA506-65E4-45C7-8B25-C069CD695BC1}" srcOrd="1" destOrd="0" presId="urn:microsoft.com/office/officeart/2005/8/layout/pList1"/>
    <dgm:cxn modelId="{AC05D495-E675-4B35-B063-71F4A2ECCDAF}" type="presParOf" srcId="{710FCD7A-BCC9-4053-BA89-84F5DFD517FA}" destId="{A0F33C24-7AE3-4D67-991D-9F002CDD163F}" srcOrd="2" destOrd="0" presId="urn:microsoft.com/office/officeart/2005/8/layout/pList1"/>
    <dgm:cxn modelId="{40D63746-B787-471C-978B-652B52053EA3}" type="presParOf" srcId="{A0F33C24-7AE3-4D67-991D-9F002CDD163F}" destId="{863DB7A8-D494-4C7A-B6DC-DAF19059D317}" srcOrd="0" destOrd="0" presId="urn:microsoft.com/office/officeart/2005/8/layout/pList1"/>
    <dgm:cxn modelId="{DF0CBDE8-3A87-4974-81F1-3833319C9AB0}" type="presParOf" srcId="{A0F33C24-7AE3-4D67-991D-9F002CDD163F}" destId="{0102730D-6B23-41B4-B5FD-DBF9C93E7F7C}" srcOrd="1" destOrd="0" presId="urn:microsoft.com/office/officeart/2005/8/layout/pList1"/>
    <dgm:cxn modelId="{09F508DE-EA9E-498D-9949-99D899C661B2}" type="presParOf" srcId="{710FCD7A-BCC9-4053-BA89-84F5DFD517FA}" destId="{7E304B2C-9674-4D61-BAFF-547E1AE227E1}" srcOrd="3" destOrd="0" presId="urn:microsoft.com/office/officeart/2005/8/layout/pList1"/>
    <dgm:cxn modelId="{1BC28779-3C86-463E-B663-A82F316A0D6D}" type="presParOf" srcId="{710FCD7A-BCC9-4053-BA89-84F5DFD517FA}" destId="{3BB8080B-2911-4727-BEE4-C99DF153D763}" srcOrd="4" destOrd="0" presId="urn:microsoft.com/office/officeart/2005/8/layout/pList1"/>
    <dgm:cxn modelId="{624A1C89-CEF8-4DD8-9BF2-886E6FE87375}" type="presParOf" srcId="{3BB8080B-2911-4727-BEE4-C99DF153D763}" destId="{0C780AF4-BB33-4D42-A9FB-D5BA5FF448DE}" srcOrd="0" destOrd="0" presId="urn:microsoft.com/office/officeart/2005/8/layout/pList1"/>
    <dgm:cxn modelId="{EED92B20-C4AE-4B10-A0EA-95D0DC063A7F}" type="presParOf" srcId="{3BB8080B-2911-4727-BEE4-C99DF153D763}" destId="{15ACC180-58CB-426B-A37C-F17C15957E2A}" srcOrd="1" destOrd="0" presId="urn:microsoft.com/office/officeart/2005/8/layout/pList1"/>
    <dgm:cxn modelId="{CC1357D6-7DD3-4EBC-A3B6-57C371CFD185}" type="presParOf" srcId="{710FCD7A-BCC9-4053-BA89-84F5DFD517FA}" destId="{3CD4C3FD-6E4D-459A-9275-8EEE11955833}" srcOrd="5" destOrd="0" presId="urn:microsoft.com/office/officeart/2005/8/layout/pList1"/>
    <dgm:cxn modelId="{315A4581-F72E-4D74-BF0F-1FA8FC46F90B}" type="presParOf" srcId="{710FCD7A-BCC9-4053-BA89-84F5DFD517FA}" destId="{D2CC8C6E-CD23-42A9-BAEE-2D08D99FC69C}" srcOrd="6" destOrd="0" presId="urn:microsoft.com/office/officeart/2005/8/layout/pList1"/>
    <dgm:cxn modelId="{7DE53BDA-A8CB-4A9E-8DCA-7303999D440B}" type="presParOf" srcId="{D2CC8C6E-CD23-42A9-BAEE-2D08D99FC69C}" destId="{D431B675-1988-44D7-B3AB-17BEBEB27041}" srcOrd="0" destOrd="0" presId="urn:microsoft.com/office/officeart/2005/8/layout/pList1"/>
    <dgm:cxn modelId="{FB063740-916E-4DF3-ADD3-2B01929EC03B}" type="presParOf" srcId="{D2CC8C6E-CD23-42A9-BAEE-2D08D99FC69C}" destId="{F6DDA091-7EE0-4E1A-A04C-D3EDE9B1D2E4}" srcOrd="1" destOrd="0" presId="urn:microsoft.com/office/officeart/2005/8/layout/p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E42039-61F4-49D8-ACE5-E22290C8D1DB}"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n-US"/>
        </a:p>
      </dgm:t>
    </dgm:pt>
    <dgm:pt modelId="{F8DD2F0C-6B9C-4105-B8E0-9BB9F64E3073}">
      <dgm:prSet phldrT="[Text]"/>
      <dgm:spPr/>
      <dgm:t>
        <a:bodyPr/>
        <a:lstStyle/>
        <a:p>
          <a:r>
            <a:rPr lang="en-US" dirty="0" smtClean="0"/>
            <a:t>Total Participants:  200</a:t>
          </a:r>
          <a:endParaRPr lang="en-US" dirty="0"/>
        </a:p>
      </dgm:t>
    </dgm:pt>
    <dgm:pt modelId="{3CBD025B-E955-4AB9-BAF5-34272D9E6BEC}" type="parTrans" cxnId="{3020879E-7AF1-42E5-A7DE-DF5821DED71A}">
      <dgm:prSet/>
      <dgm:spPr/>
      <dgm:t>
        <a:bodyPr/>
        <a:lstStyle/>
        <a:p>
          <a:endParaRPr lang="en-US"/>
        </a:p>
      </dgm:t>
    </dgm:pt>
    <dgm:pt modelId="{BF263071-B2D7-49E3-A62E-F7C2D872DD50}" type="sibTrans" cxnId="{3020879E-7AF1-42E5-A7DE-DF5821DED71A}">
      <dgm:prSet/>
      <dgm:spPr/>
      <dgm:t>
        <a:bodyPr/>
        <a:lstStyle/>
        <a:p>
          <a:endParaRPr lang="en-US"/>
        </a:p>
      </dgm:t>
    </dgm:pt>
    <dgm:pt modelId="{3C91CC90-9A61-4CB7-B204-244861FF4FEB}">
      <dgm:prSet phldrT="[Text]"/>
      <dgm:spPr/>
      <dgm:t>
        <a:bodyPr/>
        <a:lstStyle/>
        <a:p>
          <a:r>
            <a:rPr lang="en-US" dirty="0" smtClean="0"/>
            <a:t>56 Male  </a:t>
          </a:r>
        </a:p>
        <a:p>
          <a:r>
            <a:rPr lang="en-US" dirty="0" smtClean="0"/>
            <a:t>142 Female</a:t>
          </a:r>
        </a:p>
        <a:p>
          <a:r>
            <a:rPr lang="en-US" dirty="0" smtClean="0"/>
            <a:t>2 Unknown</a:t>
          </a:r>
        </a:p>
      </dgm:t>
    </dgm:pt>
    <dgm:pt modelId="{F07639B3-97E0-4371-A364-F50F6413908C}" type="parTrans" cxnId="{5BE733DE-CD7B-4ADC-93A5-BD3AC3D0908E}">
      <dgm:prSet/>
      <dgm:spPr/>
      <dgm:t>
        <a:bodyPr/>
        <a:lstStyle/>
        <a:p>
          <a:endParaRPr lang="en-US"/>
        </a:p>
      </dgm:t>
    </dgm:pt>
    <dgm:pt modelId="{99E24B86-A9F0-4D4C-8D05-BCE272CEE57F}" type="sibTrans" cxnId="{5BE733DE-CD7B-4ADC-93A5-BD3AC3D0908E}">
      <dgm:prSet/>
      <dgm:spPr/>
      <dgm:t>
        <a:bodyPr/>
        <a:lstStyle/>
        <a:p>
          <a:endParaRPr lang="en-US"/>
        </a:p>
      </dgm:t>
    </dgm:pt>
    <dgm:pt modelId="{B1FAE57B-7BE3-4C0C-BB0B-F02202D0BF53}">
      <dgm:prSet phldrT="[Text]"/>
      <dgm:spPr/>
      <dgm:t>
        <a:bodyPr/>
        <a:lstStyle/>
        <a:p>
          <a:r>
            <a:rPr lang="en-US" dirty="0" smtClean="0"/>
            <a:t>Age Range:</a:t>
          </a:r>
        </a:p>
        <a:p>
          <a:r>
            <a:rPr lang="en-US" dirty="0" smtClean="0"/>
            <a:t>18-22</a:t>
          </a:r>
          <a:r>
            <a:rPr lang="en-US" i="1" dirty="0" smtClean="0"/>
            <a:t> </a:t>
          </a:r>
        </a:p>
      </dgm:t>
    </dgm:pt>
    <dgm:pt modelId="{93A213B6-37ED-45DF-A08B-F64215E1B290}" type="parTrans" cxnId="{8D4CF4CA-4195-455D-970F-62A9479C08C7}">
      <dgm:prSet/>
      <dgm:spPr/>
      <dgm:t>
        <a:bodyPr/>
        <a:lstStyle/>
        <a:p>
          <a:endParaRPr lang="en-US"/>
        </a:p>
      </dgm:t>
    </dgm:pt>
    <dgm:pt modelId="{E42F3D6A-7758-46C3-99D2-4B35E6041CC2}" type="sibTrans" cxnId="{8D4CF4CA-4195-455D-970F-62A9479C08C7}">
      <dgm:prSet/>
      <dgm:spPr/>
      <dgm:t>
        <a:bodyPr/>
        <a:lstStyle/>
        <a:p>
          <a:endParaRPr lang="en-US"/>
        </a:p>
      </dgm:t>
    </dgm:pt>
    <dgm:pt modelId="{F98108F2-1CFB-44F8-BA39-FDF1CC12187A}">
      <dgm:prSet phldrT="[Text]"/>
      <dgm:spPr/>
      <dgm:t>
        <a:bodyPr/>
        <a:lstStyle/>
        <a:p>
          <a:r>
            <a:rPr lang="en-US" dirty="0" smtClean="0"/>
            <a:t>Average Age: 20</a:t>
          </a:r>
          <a:endParaRPr lang="en-US" dirty="0"/>
        </a:p>
      </dgm:t>
    </dgm:pt>
    <dgm:pt modelId="{7D13F214-BE6E-4C22-BD03-C54C91D5488B}" type="parTrans" cxnId="{616BC53A-CF78-4678-9A99-78AD0FCD3A88}">
      <dgm:prSet/>
      <dgm:spPr/>
      <dgm:t>
        <a:bodyPr/>
        <a:lstStyle/>
        <a:p>
          <a:endParaRPr lang="en-US"/>
        </a:p>
      </dgm:t>
    </dgm:pt>
    <dgm:pt modelId="{A71052F6-00B0-41E7-8802-FF0F2FAA9CCF}" type="sibTrans" cxnId="{616BC53A-CF78-4678-9A99-78AD0FCD3A88}">
      <dgm:prSet/>
      <dgm:spPr/>
      <dgm:t>
        <a:bodyPr/>
        <a:lstStyle/>
        <a:p>
          <a:endParaRPr lang="en-US"/>
        </a:p>
      </dgm:t>
    </dgm:pt>
    <dgm:pt modelId="{4F0F4D47-0B13-4325-AF32-B5EC4B642053}">
      <dgm:prSet phldrT="[Text]"/>
      <dgm:spPr/>
      <dgm:t>
        <a:bodyPr/>
        <a:lstStyle/>
        <a:p>
          <a:r>
            <a:rPr lang="en-US" dirty="0" smtClean="0"/>
            <a:t>90.5% Caucasian </a:t>
          </a:r>
          <a:br>
            <a:rPr lang="en-US" dirty="0" smtClean="0"/>
          </a:br>
          <a:r>
            <a:rPr lang="en-US" dirty="0" smtClean="0"/>
            <a:t>2% African American </a:t>
          </a:r>
          <a:br>
            <a:rPr lang="en-US" dirty="0" smtClean="0"/>
          </a:br>
          <a:r>
            <a:rPr lang="en-US" dirty="0" smtClean="0"/>
            <a:t>3.5% Hispanic </a:t>
          </a:r>
          <a:br>
            <a:rPr lang="en-US" dirty="0" smtClean="0"/>
          </a:br>
          <a:r>
            <a:rPr lang="en-US" dirty="0" smtClean="0"/>
            <a:t>4% Other</a:t>
          </a:r>
          <a:endParaRPr lang="en-US" dirty="0"/>
        </a:p>
      </dgm:t>
    </dgm:pt>
    <dgm:pt modelId="{82CCC836-2724-47F3-89EA-9BF7E3BCA5C3}" type="parTrans" cxnId="{F6E88EC7-1B5B-4C8A-BB74-C21D0130C1FB}">
      <dgm:prSet/>
      <dgm:spPr/>
      <dgm:t>
        <a:bodyPr/>
        <a:lstStyle/>
        <a:p>
          <a:endParaRPr lang="en-US"/>
        </a:p>
      </dgm:t>
    </dgm:pt>
    <dgm:pt modelId="{17FA8178-9A7C-4DDC-ADA5-E1DEBFC087A7}" type="sibTrans" cxnId="{F6E88EC7-1B5B-4C8A-BB74-C21D0130C1FB}">
      <dgm:prSet/>
      <dgm:spPr/>
      <dgm:t>
        <a:bodyPr/>
        <a:lstStyle/>
        <a:p>
          <a:endParaRPr lang="en-US"/>
        </a:p>
      </dgm:t>
    </dgm:pt>
    <dgm:pt modelId="{D355C41C-08C9-4817-8787-8DA7D399F29C}" type="pres">
      <dgm:prSet presAssocID="{E0E42039-61F4-49D8-ACE5-E22290C8D1DB}" presName="diagram" presStyleCnt="0">
        <dgm:presLayoutVars>
          <dgm:dir/>
          <dgm:resizeHandles val="exact"/>
        </dgm:presLayoutVars>
      </dgm:prSet>
      <dgm:spPr/>
      <dgm:t>
        <a:bodyPr/>
        <a:lstStyle/>
        <a:p>
          <a:endParaRPr lang="en-US"/>
        </a:p>
      </dgm:t>
    </dgm:pt>
    <dgm:pt modelId="{9F2589E1-C316-419B-8038-3521CCD4D24B}" type="pres">
      <dgm:prSet presAssocID="{F8DD2F0C-6B9C-4105-B8E0-9BB9F64E3073}" presName="node" presStyleLbl="node1" presStyleIdx="0" presStyleCnt="5" custLinFactNeighborX="-513" custLinFactNeighborY="11334">
        <dgm:presLayoutVars>
          <dgm:bulletEnabled val="1"/>
        </dgm:presLayoutVars>
      </dgm:prSet>
      <dgm:spPr/>
      <dgm:t>
        <a:bodyPr/>
        <a:lstStyle/>
        <a:p>
          <a:endParaRPr lang="en-US"/>
        </a:p>
      </dgm:t>
    </dgm:pt>
    <dgm:pt modelId="{105775CB-4697-41E7-9568-F7EA53D37BBD}" type="pres">
      <dgm:prSet presAssocID="{BF263071-B2D7-49E3-A62E-F7C2D872DD50}" presName="sibTrans" presStyleCnt="0"/>
      <dgm:spPr/>
    </dgm:pt>
    <dgm:pt modelId="{64C1C412-3B50-4D6C-90AB-EA870C219CFA}" type="pres">
      <dgm:prSet presAssocID="{3C91CC90-9A61-4CB7-B204-244861FF4FEB}" presName="node" presStyleLbl="node1" presStyleIdx="1" presStyleCnt="5" custLinFactNeighborX="862" custLinFactNeighborY="11334">
        <dgm:presLayoutVars>
          <dgm:bulletEnabled val="1"/>
        </dgm:presLayoutVars>
      </dgm:prSet>
      <dgm:spPr/>
      <dgm:t>
        <a:bodyPr/>
        <a:lstStyle/>
        <a:p>
          <a:endParaRPr lang="en-US"/>
        </a:p>
      </dgm:t>
    </dgm:pt>
    <dgm:pt modelId="{A42E9189-A6DC-4571-9EEE-E21B8872BFE6}" type="pres">
      <dgm:prSet presAssocID="{99E24B86-A9F0-4D4C-8D05-BCE272CEE57F}" presName="sibTrans" presStyleCnt="0"/>
      <dgm:spPr/>
    </dgm:pt>
    <dgm:pt modelId="{E6E9486C-5652-4A30-B7A4-DDC7617F7F22}" type="pres">
      <dgm:prSet presAssocID="{B1FAE57B-7BE3-4C0C-BB0B-F02202D0BF53}" presName="node" presStyleLbl="node1" presStyleIdx="2" presStyleCnt="5">
        <dgm:presLayoutVars>
          <dgm:bulletEnabled val="1"/>
        </dgm:presLayoutVars>
      </dgm:prSet>
      <dgm:spPr/>
      <dgm:t>
        <a:bodyPr/>
        <a:lstStyle/>
        <a:p>
          <a:endParaRPr lang="en-US"/>
        </a:p>
      </dgm:t>
    </dgm:pt>
    <dgm:pt modelId="{BD22F5F9-32C8-4342-9A77-FE0F1EECC91D}" type="pres">
      <dgm:prSet presAssocID="{E42F3D6A-7758-46C3-99D2-4B35E6041CC2}" presName="sibTrans" presStyleCnt="0"/>
      <dgm:spPr/>
    </dgm:pt>
    <dgm:pt modelId="{071F06DD-CDA1-4309-B15A-F82A20E4A85C}" type="pres">
      <dgm:prSet presAssocID="{F98108F2-1CFB-44F8-BA39-FDF1CC12187A}" presName="node" presStyleLbl="node1" presStyleIdx="3" presStyleCnt="5">
        <dgm:presLayoutVars>
          <dgm:bulletEnabled val="1"/>
        </dgm:presLayoutVars>
      </dgm:prSet>
      <dgm:spPr/>
      <dgm:t>
        <a:bodyPr/>
        <a:lstStyle/>
        <a:p>
          <a:endParaRPr lang="en-US"/>
        </a:p>
      </dgm:t>
    </dgm:pt>
    <dgm:pt modelId="{A04D238B-30B8-4484-89D5-5DE0EEB6625B}" type="pres">
      <dgm:prSet presAssocID="{A71052F6-00B0-41E7-8802-FF0F2FAA9CCF}" presName="sibTrans" presStyleCnt="0"/>
      <dgm:spPr/>
    </dgm:pt>
    <dgm:pt modelId="{FD71B0EF-06B3-4E7C-B076-2F965FE7BFBD}" type="pres">
      <dgm:prSet presAssocID="{4F0F4D47-0B13-4325-AF32-B5EC4B642053}" presName="node" presStyleLbl="node1" presStyleIdx="4" presStyleCnt="5" custScaleX="169643" custLinFactNeighborX="175" custLinFactNeighborY="-11951">
        <dgm:presLayoutVars>
          <dgm:bulletEnabled val="1"/>
        </dgm:presLayoutVars>
      </dgm:prSet>
      <dgm:spPr/>
      <dgm:t>
        <a:bodyPr/>
        <a:lstStyle/>
        <a:p>
          <a:endParaRPr lang="en-US"/>
        </a:p>
      </dgm:t>
    </dgm:pt>
  </dgm:ptLst>
  <dgm:cxnLst>
    <dgm:cxn modelId="{616BC53A-CF78-4678-9A99-78AD0FCD3A88}" srcId="{E0E42039-61F4-49D8-ACE5-E22290C8D1DB}" destId="{F98108F2-1CFB-44F8-BA39-FDF1CC12187A}" srcOrd="3" destOrd="0" parTransId="{7D13F214-BE6E-4C22-BD03-C54C91D5488B}" sibTransId="{A71052F6-00B0-41E7-8802-FF0F2FAA9CCF}"/>
    <dgm:cxn modelId="{5588CC4C-6985-45A7-BA39-149CA3E84F58}" type="presOf" srcId="{3C91CC90-9A61-4CB7-B204-244861FF4FEB}" destId="{64C1C412-3B50-4D6C-90AB-EA870C219CFA}" srcOrd="0" destOrd="0" presId="urn:microsoft.com/office/officeart/2005/8/layout/default"/>
    <dgm:cxn modelId="{8D4CF4CA-4195-455D-970F-62A9479C08C7}" srcId="{E0E42039-61F4-49D8-ACE5-E22290C8D1DB}" destId="{B1FAE57B-7BE3-4C0C-BB0B-F02202D0BF53}" srcOrd="2" destOrd="0" parTransId="{93A213B6-37ED-45DF-A08B-F64215E1B290}" sibTransId="{E42F3D6A-7758-46C3-99D2-4B35E6041CC2}"/>
    <dgm:cxn modelId="{5BE733DE-CD7B-4ADC-93A5-BD3AC3D0908E}" srcId="{E0E42039-61F4-49D8-ACE5-E22290C8D1DB}" destId="{3C91CC90-9A61-4CB7-B204-244861FF4FEB}" srcOrd="1" destOrd="0" parTransId="{F07639B3-97E0-4371-A364-F50F6413908C}" sibTransId="{99E24B86-A9F0-4D4C-8D05-BCE272CEE57F}"/>
    <dgm:cxn modelId="{93F5865F-0D69-4D64-9BCC-5AFF2F58E903}" type="presOf" srcId="{E0E42039-61F4-49D8-ACE5-E22290C8D1DB}" destId="{D355C41C-08C9-4817-8787-8DA7D399F29C}" srcOrd="0" destOrd="0" presId="urn:microsoft.com/office/officeart/2005/8/layout/default"/>
    <dgm:cxn modelId="{3020879E-7AF1-42E5-A7DE-DF5821DED71A}" srcId="{E0E42039-61F4-49D8-ACE5-E22290C8D1DB}" destId="{F8DD2F0C-6B9C-4105-B8E0-9BB9F64E3073}" srcOrd="0" destOrd="0" parTransId="{3CBD025B-E955-4AB9-BAF5-34272D9E6BEC}" sibTransId="{BF263071-B2D7-49E3-A62E-F7C2D872DD50}"/>
    <dgm:cxn modelId="{2C99FF41-DD2E-4A93-AA25-8C4C1E15D0A0}" type="presOf" srcId="{4F0F4D47-0B13-4325-AF32-B5EC4B642053}" destId="{FD71B0EF-06B3-4E7C-B076-2F965FE7BFBD}" srcOrd="0" destOrd="0" presId="urn:microsoft.com/office/officeart/2005/8/layout/default"/>
    <dgm:cxn modelId="{B241A872-28E0-4F1B-9F8C-5014C066261F}" type="presOf" srcId="{B1FAE57B-7BE3-4C0C-BB0B-F02202D0BF53}" destId="{E6E9486C-5652-4A30-B7A4-DDC7617F7F22}" srcOrd="0" destOrd="0" presId="urn:microsoft.com/office/officeart/2005/8/layout/default"/>
    <dgm:cxn modelId="{F6E88EC7-1B5B-4C8A-BB74-C21D0130C1FB}" srcId="{E0E42039-61F4-49D8-ACE5-E22290C8D1DB}" destId="{4F0F4D47-0B13-4325-AF32-B5EC4B642053}" srcOrd="4" destOrd="0" parTransId="{82CCC836-2724-47F3-89EA-9BF7E3BCA5C3}" sibTransId="{17FA8178-9A7C-4DDC-ADA5-E1DEBFC087A7}"/>
    <dgm:cxn modelId="{B51FC1F2-2B6C-4723-B8ED-08C28D322FB2}" type="presOf" srcId="{F8DD2F0C-6B9C-4105-B8E0-9BB9F64E3073}" destId="{9F2589E1-C316-419B-8038-3521CCD4D24B}" srcOrd="0" destOrd="0" presId="urn:microsoft.com/office/officeart/2005/8/layout/default"/>
    <dgm:cxn modelId="{103F91CE-C5AA-491A-92BD-6F8F1AD2CDA5}" type="presOf" srcId="{F98108F2-1CFB-44F8-BA39-FDF1CC12187A}" destId="{071F06DD-CDA1-4309-B15A-F82A20E4A85C}" srcOrd="0" destOrd="0" presId="urn:microsoft.com/office/officeart/2005/8/layout/default"/>
    <dgm:cxn modelId="{E07D6359-B955-4984-9638-205C84BFBED5}" type="presParOf" srcId="{D355C41C-08C9-4817-8787-8DA7D399F29C}" destId="{9F2589E1-C316-419B-8038-3521CCD4D24B}" srcOrd="0" destOrd="0" presId="urn:microsoft.com/office/officeart/2005/8/layout/default"/>
    <dgm:cxn modelId="{2B814F30-9C94-42DF-8D50-BDEC3BED4DE5}" type="presParOf" srcId="{D355C41C-08C9-4817-8787-8DA7D399F29C}" destId="{105775CB-4697-41E7-9568-F7EA53D37BBD}" srcOrd="1" destOrd="0" presId="urn:microsoft.com/office/officeart/2005/8/layout/default"/>
    <dgm:cxn modelId="{9A83CFA2-38A9-4280-BA0A-E8610647DA72}" type="presParOf" srcId="{D355C41C-08C9-4817-8787-8DA7D399F29C}" destId="{64C1C412-3B50-4D6C-90AB-EA870C219CFA}" srcOrd="2" destOrd="0" presId="urn:microsoft.com/office/officeart/2005/8/layout/default"/>
    <dgm:cxn modelId="{147EEF99-9D70-4EEF-AB8C-619A6796EFC8}" type="presParOf" srcId="{D355C41C-08C9-4817-8787-8DA7D399F29C}" destId="{A42E9189-A6DC-4571-9EEE-E21B8872BFE6}" srcOrd="3" destOrd="0" presId="urn:microsoft.com/office/officeart/2005/8/layout/default"/>
    <dgm:cxn modelId="{A85656E9-F211-40F6-AA00-B067A208D9CE}" type="presParOf" srcId="{D355C41C-08C9-4817-8787-8DA7D399F29C}" destId="{E6E9486C-5652-4A30-B7A4-DDC7617F7F22}" srcOrd="4" destOrd="0" presId="urn:microsoft.com/office/officeart/2005/8/layout/default"/>
    <dgm:cxn modelId="{494D05E4-DB3C-4BEA-999B-EAF965BE1D53}" type="presParOf" srcId="{D355C41C-08C9-4817-8787-8DA7D399F29C}" destId="{BD22F5F9-32C8-4342-9A77-FE0F1EECC91D}" srcOrd="5" destOrd="0" presId="urn:microsoft.com/office/officeart/2005/8/layout/default"/>
    <dgm:cxn modelId="{3B3A13C2-5AE1-40E9-B4D1-9DB5B80A47EF}" type="presParOf" srcId="{D355C41C-08C9-4817-8787-8DA7D399F29C}" destId="{071F06DD-CDA1-4309-B15A-F82A20E4A85C}" srcOrd="6" destOrd="0" presId="urn:microsoft.com/office/officeart/2005/8/layout/default"/>
    <dgm:cxn modelId="{519A7DB2-009D-40F8-9CC0-479983089A2B}" type="presParOf" srcId="{D355C41C-08C9-4817-8787-8DA7D399F29C}" destId="{A04D238B-30B8-4484-89D5-5DE0EEB6625B}" srcOrd="7" destOrd="0" presId="urn:microsoft.com/office/officeart/2005/8/layout/default"/>
    <dgm:cxn modelId="{4EF4EBCD-55FD-4984-A1EB-9075BCBACF0A}" type="presParOf" srcId="{D355C41C-08C9-4817-8787-8DA7D399F29C}" destId="{FD71B0EF-06B3-4E7C-B076-2F965FE7BFBD}"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33A336-6DBA-4A70-99A3-6393B9AEA683}">
      <dsp:nvSpPr>
        <dsp:cNvPr id="0" name=""/>
        <dsp:cNvSpPr/>
      </dsp:nvSpPr>
      <dsp:spPr>
        <a:xfrm>
          <a:off x="1274224" y="685791"/>
          <a:ext cx="2777825" cy="1913922"/>
        </a:xfrm>
        <a:prstGeom prst="round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5000" b="-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D9101F-CD14-4953-8F2A-DBC220393CAD}">
      <dsp:nvSpPr>
        <dsp:cNvPr id="0" name=""/>
        <dsp:cNvSpPr/>
      </dsp:nvSpPr>
      <dsp:spPr>
        <a:xfrm>
          <a:off x="1274224" y="1916635"/>
          <a:ext cx="2777825" cy="103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0" tIns="355600" rIns="355600" bIns="0" numCol="1" spcCol="1270" anchor="t" anchorCtr="0">
          <a:noAutofit/>
        </a:bodyPr>
        <a:lstStyle/>
        <a:p>
          <a:pPr lvl="0" algn="ctr" defTabSz="2222500">
            <a:lnSpc>
              <a:spcPct val="90000"/>
            </a:lnSpc>
            <a:spcBef>
              <a:spcPct val="0"/>
            </a:spcBef>
            <a:spcAft>
              <a:spcPct val="35000"/>
            </a:spcAft>
          </a:pPr>
          <a:endParaRPr lang="en-US" sz="5000" kern="1200" dirty="0"/>
        </a:p>
      </dsp:txBody>
      <dsp:txXfrm>
        <a:off x="1274224" y="1916635"/>
        <a:ext cx="2777825" cy="1030573"/>
      </dsp:txXfrm>
    </dsp:sp>
    <dsp:sp modelId="{863DB7A8-D494-4C7A-B6DC-DAF19059D317}">
      <dsp:nvSpPr>
        <dsp:cNvPr id="0" name=""/>
        <dsp:cNvSpPr/>
      </dsp:nvSpPr>
      <dsp:spPr>
        <a:xfrm>
          <a:off x="4329949" y="685791"/>
          <a:ext cx="2777825" cy="1913922"/>
        </a:xfrm>
        <a:prstGeom prst="round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4000" b="-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02730D-6B23-41B4-B5FD-DBF9C93E7F7C}">
      <dsp:nvSpPr>
        <dsp:cNvPr id="0" name=""/>
        <dsp:cNvSpPr/>
      </dsp:nvSpPr>
      <dsp:spPr>
        <a:xfrm>
          <a:off x="4329949" y="1916635"/>
          <a:ext cx="2777825" cy="103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0" tIns="355600" rIns="355600" bIns="0" numCol="1" spcCol="1270" anchor="t" anchorCtr="0">
          <a:noAutofit/>
        </a:bodyPr>
        <a:lstStyle/>
        <a:p>
          <a:pPr lvl="0" algn="ctr" defTabSz="2222500">
            <a:lnSpc>
              <a:spcPct val="90000"/>
            </a:lnSpc>
            <a:spcBef>
              <a:spcPct val="0"/>
            </a:spcBef>
            <a:spcAft>
              <a:spcPct val="35000"/>
            </a:spcAft>
          </a:pPr>
          <a:endParaRPr lang="en-US" sz="5000" kern="1200" dirty="0"/>
        </a:p>
      </dsp:txBody>
      <dsp:txXfrm>
        <a:off x="4329949" y="1916635"/>
        <a:ext cx="2777825" cy="1030573"/>
      </dsp:txXfrm>
    </dsp:sp>
    <dsp:sp modelId="{0C780AF4-BB33-4D42-A9FB-D5BA5FF448DE}">
      <dsp:nvSpPr>
        <dsp:cNvPr id="0" name=""/>
        <dsp:cNvSpPr/>
      </dsp:nvSpPr>
      <dsp:spPr>
        <a:xfrm>
          <a:off x="1274224" y="3224991"/>
          <a:ext cx="2777825" cy="1913922"/>
        </a:xfrm>
        <a:prstGeom prst="round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4000" b="-4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ACC180-58CB-426B-A37C-F17C15957E2A}">
      <dsp:nvSpPr>
        <dsp:cNvPr id="0" name=""/>
        <dsp:cNvSpPr/>
      </dsp:nvSpPr>
      <dsp:spPr>
        <a:xfrm>
          <a:off x="1274224" y="5138913"/>
          <a:ext cx="2777825" cy="103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0" tIns="355600" rIns="355600" bIns="0" numCol="1" spcCol="1270" anchor="t" anchorCtr="0">
          <a:noAutofit/>
        </a:bodyPr>
        <a:lstStyle/>
        <a:p>
          <a:pPr lvl="0" algn="ctr" defTabSz="2222500">
            <a:lnSpc>
              <a:spcPct val="90000"/>
            </a:lnSpc>
            <a:spcBef>
              <a:spcPct val="0"/>
            </a:spcBef>
            <a:spcAft>
              <a:spcPct val="35000"/>
            </a:spcAft>
          </a:pPr>
          <a:endParaRPr lang="en-US" sz="5000" kern="1200" dirty="0"/>
        </a:p>
      </dsp:txBody>
      <dsp:txXfrm>
        <a:off x="1274224" y="5138913"/>
        <a:ext cx="2777825" cy="1030573"/>
      </dsp:txXfrm>
    </dsp:sp>
    <dsp:sp modelId="{D431B675-1988-44D7-B3AB-17BEBEB27041}">
      <dsp:nvSpPr>
        <dsp:cNvPr id="0" name=""/>
        <dsp:cNvSpPr/>
      </dsp:nvSpPr>
      <dsp:spPr>
        <a:xfrm>
          <a:off x="4329949" y="3224991"/>
          <a:ext cx="2777825" cy="1913922"/>
        </a:xfrm>
        <a:prstGeom prst="roundRect">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2000" b="-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DDA091-7EE0-4E1A-A04C-D3EDE9B1D2E4}">
      <dsp:nvSpPr>
        <dsp:cNvPr id="0" name=""/>
        <dsp:cNvSpPr/>
      </dsp:nvSpPr>
      <dsp:spPr>
        <a:xfrm>
          <a:off x="4329949" y="5138913"/>
          <a:ext cx="2777825" cy="103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0" tIns="355600" rIns="355600" bIns="0" numCol="1" spcCol="1270" anchor="t" anchorCtr="0">
          <a:noAutofit/>
        </a:bodyPr>
        <a:lstStyle/>
        <a:p>
          <a:pPr lvl="0" algn="ctr" defTabSz="2222500">
            <a:lnSpc>
              <a:spcPct val="90000"/>
            </a:lnSpc>
            <a:spcBef>
              <a:spcPct val="0"/>
            </a:spcBef>
            <a:spcAft>
              <a:spcPct val="35000"/>
            </a:spcAft>
          </a:pPr>
          <a:endParaRPr lang="en-US" sz="5000" kern="1200" dirty="0"/>
        </a:p>
      </dsp:txBody>
      <dsp:txXfrm>
        <a:off x="4329949" y="5138913"/>
        <a:ext cx="2777825" cy="10305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2589E1-C316-419B-8038-3521CCD4D24B}">
      <dsp:nvSpPr>
        <dsp:cNvPr id="0" name=""/>
        <dsp:cNvSpPr/>
      </dsp:nvSpPr>
      <dsp:spPr>
        <a:xfrm>
          <a:off x="1371590" y="180423"/>
          <a:ext cx="2599878" cy="155992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Total Participants:  200</a:t>
          </a:r>
          <a:endParaRPr lang="en-US" sz="2500" kern="1200" dirty="0"/>
        </a:p>
      </dsp:txBody>
      <dsp:txXfrm>
        <a:off x="1371590" y="180423"/>
        <a:ext cx="2599878" cy="1559927"/>
      </dsp:txXfrm>
    </dsp:sp>
    <dsp:sp modelId="{64C1C412-3B50-4D6C-90AB-EA870C219CFA}">
      <dsp:nvSpPr>
        <dsp:cNvPr id="0" name=""/>
        <dsp:cNvSpPr/>
      </dsp:nvSpPr>
      <dsp:spPr>
        <a:xfrm>
          <a:off x="4267204" y="180423"/>
          <a:ext cx="2599878" cy="155992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56 Male  </a:t>
          </a:r>
        </a:p>
        <a:p>
          <a:pPr lvl="0" algn="ctr" defTabSz="1111250">
            <a:lnSpc>
              <a:spcPct val="90000"/>
            </a:lnSpc>
            <a:spcBef>
              <a:spcPct val="0"/>
            </a:spcBef>
            <a:spcAft>
              <a:spcPct val="35000"/>
            </a:spcAft>
          </a:pPr>
          <a:r>
            <a:rPr lang="en-US" sz="2500" kern="1200" dirty="0" smtClean="0"/>
            <a:t>142 Female</a:t>
          </a:r>
        </a:p>
        <a:p>
          <a:pPr lvl="0" algn="ctr" defTabSz="1111250">
            <a:lnSpc>
              <a:spcPct val="90000"/>
            </a:lnSpc>
            <a:spcBef>
              <a:spcPct val="0"/>
            </a:spcBef>
            <a:spcAft>
              <a:spcPct val="35000"/>
            </a:spcAft>
          </a:pPr>
          <a:r>
            <a:rPr lang="en-US" sz="2500" kern="1200" dirty="0" smtClean="0"/>
            <a:t>2 Unknown</a:t>
          </a:r>
        </a:p>
      </dsp:txBody>
      <dsp:txXfrm>
        <a:off x="4267204" y="180423"/>
        <a:ext cx="2599878" cy="1559927"/>
      </dsp:txXfrm>
    </dsp:sp>
    <dsp:sp modelId="{E6E9486C-5652-4A30-B7A4-DDC7617F7F22}">
      <dsp:nvSpPr>
        <dsp:cNvPr id="0" name=""/>
        <dsp:cNvSpPr/>
      </dsp:nvSpPr>
      <dsp:spPr>
        <a:xfrm>
          <a:off x="1384927" y="1823536"/>
          <a:ext cx="2599878" cy="155992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Age Range:</a:t>
          </a:r>
        </a:p>
        <a:p>
          <a:pPr lvl="0" algn="ctr" defTabSz="1111250">
            <a:lnSpc>
              <a:spcPct val="90000"/>
            </a:lnSpc>
            <a:spcBef>
              <a:spcPct val="0"/>
            </a:spcBef>
            <a:spcAft>
              <a:spcPct val="35000"/>
            </a:spcAft>
          </a:pPr>
          <a:r>
            <a:rPr lang="en-US" sz="2500" kern="1200" dirty="0" smtClean="0"/>
            <a:t>18-22</a:t>
          </a:r>
          <a:r>
            <a:rPr lang="en-US" sz="2500" i="1" kern="1200" dirty="0" smtClean="0"/>
            <a:t> </a:t>
          </a:r>
        </a:p>
      </dsp:txBody>
      <dsp:txXfrm>
        <a:off x="1384927" y="1823536"/>
        <a:ext cx="2599878" cy="1559927"/>
      </dsp:txXfrm>
    </dsp:sp>
    <dsp:sp modelId="{071F06DD-CDA1-4309-B15A-F82A20E4A85C}">
      <dsp:nvSpPr>
        <dsp:cNvPr id="0" name=""/>
        <dsp:cNvSpPr/>
      </dsp:nvSpPr>
      <dsp:spPr>
        <a:xfrm>
          <a:off x="4244793" y="1823536"/>
          <a:ext cx="2599878" cy="155992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Average Age: 20</a:t>
          </a:r>
          <a:endParaRPr lang="en-US" sz="2500" kern="1200" dirty="0"/>
        </a:p>
      </dsp:txBody>
      <dsp:txXfrm>
        <a:off x="4244793" y="1823536"/>
        <a:ext cx="2599878" cy="1559927"/>
      </dsp:txXfrm>
    </dsp:sp>
    <dsp:sp modelId="{FD71B0EF-06B3-4E7C-B076-2F965FE7BFBD}">
      <dsp:nvSpPr>
        <dsp:cNvPr id="0" name=""/>
        <dsp:cNvSpPr/>
      </dsp:nvSpPr>
      <dsp:spPr>
        <a:xfrm>
          <a:off x="1914093" y="3457024"/>
          <a:ext cx="4410511" cy="1559927"/>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90.5% Caucasian </a:t>
          </a:r>
          <a:br>
            <a:rPr lang="en-US" sz="2500" kern="1200" dirty="0" smtClean="0"/>
          </a:br>
          <a:r>
            <a:rPr lang="en-US" sz="2500" kern="1200" dirty="0" smtClean="0"/>
            <a:t>2% African American </a:t>
          </a:r>
          <a:br>
            <a:rPr lang="en-US" sz="2500" kern="1200" dirty="0" smtClean="0"/>
          </a:br>
          <a:r>
            <a:rPr lang="en-US" sz="2500" kern="1200" dirty="0" smtClean="0"/>
            <a:t>3.5% Hispanic </a:t>
          </a:r>
          <a:br>
            <a:rPr lang="en-US" sz="2500" kern="1200" dirty="0" smtClean="0"/>
          </a:br>
          <a:r>
            <a:rPr lang="en-US" sz="2500" kern="1200" dirty="0" smtClean="0"/>
            <a:t>4% Other</a:t>
          </a:r>
          <a:endParaRPr lang="en-US" sz="2500" kern="1200" dirty="0"/>
        </a:p>
      </dsp:txBody>
      <dsp:txXfrm>
        <a:off x="1914093" y="3457024"/>
        <a:ext cx="4410511" cy="1559927"/>
      </dsp:txXfrm>
    </dsp:sp>
  </dsp:spTree>
</dsp:drawing>
</file>

<file path=ppt/diagrams/layout1.xml><?xml version="1.0" encoding="utf-8"?>
<dgm:layoutDef xmlns:dgm="http://schemas.openxmlformats.org/drawingml/2006/diagram" xmlns:a="http://schemas.openxmlformats.org/drawingml/2006/main" uniqueId="urn:microsoft.com/office/officeart/2005/8/layout/pList1">
  <dgm:title val=""/>
  <dgm:desc val=""/>
  <dgm:catLst>
    <dgm:cat type="list" pri="2000"/>
    <dgm:cat type="picture" pri="2500"/>
    <dgm:cat type="pictureconvert" pri="25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454B4A-FB61-4C0D-A552-CA56C3E34E85}" type="datetimeFigureOut">
              <a:rPr lang="en-US" smtClean="0"/>
              <a:t>4/11/2013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37905B-FF0C-4C89-88DF-818D01B08DC6}" type="slidenum">
              <a:rPr lang="en-US" smtClean="0"/>
              <a:t>‹#›</a:t>
            </a:fld>
            <a:endParaRPr lang="en-US" dirty="0"/>
          </a:p>
        </p:txBody>
      </p:sp>
    </p:spTree>
    <p:extLst>
      <p:ext uri="{BB962C8B-B14F-4D97-AF65-F5344CB8AC3E}">
        <p14:creationId xmlns:p14="http://schemas.microsoft.com/office/powerpoint/2010/main" val="19813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Katlyn</a:t>
            </a:r>
            <a:endParaRPr lang="en-US" dirty="0"/>
          </a:p>
        </p:txBody>
      </p:sp>
      <p:sp>
        <p:nvSpPr>
          <p:cNvPr id="4" name="Slide Number Placeholder 3"/>
          <p:cNvSpPr>
            <a:spLocks noGrp="1"/>
          </p:cNvSpPr>
          <p:nvPr>
            <p:ph type="sldNum" sz="quarter" idx="10"/>
          </p:nvPr>
        </p:nvSpPr>
        <p:spPr/>
        <p:txBody>
          <a:bodyPr/>
          <a:lstStyle/>
          <a:p>
            <a:fld id="{7537905B-FF0C-4C89-88DF-818D01B08DC6}" type="slidenum">
              <a:rPr lang="en-US" smtClean="0"/>
              <a:t>2</a:t>
            </a:fld>
            <a:endParaRPr lang="en-US" dirty="0"/>
          </a:p>
        </p:txBody>
      </p:sp>
    </p:spTree>
    <p:extLst>
      <p:ext uri="{BB962C8B-B14F-4D97-AF65-F5344CB8AC3E}">
        <p14:creationId xmlns:p14="http://schemas.microsoft.com/office/powerpoint/2010/main" val="3207666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
            </a:r>
            <a:endParaRPr lang="en-US" dirty="0"/>
          </a:p>
        </p:txBody>
      </p:sp>
      <p:sp>
        <p:nvSpPr>
          <p:cNvPr id="4" name="Slide Number Placeholder 3"/>
          <p:cNvSpPr>
            <a:spLocks noGrp="1"/>
          </p:cNvSpPr>
          <p:nvPr>
            <p:ph type="sldNum" sz="quarter" idx="10"/>
          </p:nvPr>
        </p:nvSpPr>
        <p:spPr/>
        <p:txBody>
          <a:bodyPr/>
          <a:lstStyle/>
          <a:p>
            <a:fld id="{7537905B-FF0C-4C89-88DF-818D01B08DC6}" type="slidenum">
              <a:rPr lang="en-US" smtClean="0"/>
              <a:t>11</a:t>
            </a:fld>
            <a:endParaRPr lang="en-US" dirty="0"/>
          </a:p>
        </p:txBody>
      </p:sp>
    </p:spTree>
    <p:extLst>
      <p:ext uri="{BB962C8B-B14F-4D97-AF65-F5344CB8AC3E}">
        <p14:creationId xmlns:p14="http://schemas.microsoft.com/office/powerpoint/2010/main" val="49738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
            </a:r>
          </a:p>
          <a:p>
            <a:r>
              <a:rPr lang="en-US" dirty="0" smtClean="0"/>
              <a:t>Make sure to explain why we did only the open</a:t>
            </a:r>
            <a:r>
              <a:rPr lang="en-US" baseline="0" dirty="0" smtClean="0"/>
              <a:t>-ended question for bully.</a:t>
            </a:r>
          </a:p>
          <a:p>
            <a:r>
              <a:rPr lang="en-US" baseline="0" dirty="0" smtClean="0"/>
              <a:t>Mention “bullying behaviors” – that the close-ended questions are only bullying behaviors but our definition went beyond that. We can’t tell if it was repeated and the intentions. Therefore we used open-ended questions to help us look at the full definition of bullying.</a:t>
            </a:r>
            <a:endParaRPr lang="en-US" dirty="0"/>
          </a:p>
        </p:txBody>
      </p:sp>
      <p:sp>
        <p:nvSpPr>
          <p:cNvPr id="4" name="Slide Number Placeholder 3"/>
          <p:cNvSpPr>
            <a:spLocks noGrp="1"/>
          </p:cNvSpPr>
          <p:nvPr>
            <p:ph type="sldNum" sz="quarter" idx="10"/>
          </p:nvPr>
        </p:nvSpPr>
        <p:spPr/>
        <p:txBody>
          <a:bodyPr/>
          <a:lstStyle/>
          <a:p>
            <a:fld id="{7537905B-FF0C-4C89-88DF-818D01B08DC6}" type="slidenum">
              <a:rPr lang="en-US" smtClean="0"/>
              <a:t>12</a:t>
            </a:fld>
            <a:endParaRPr lang="en-US" dirty="0"/>
          </a:p>
        </p:txBody>
      </p:sp>
    </p:spTree>
    <p:extLst>
      <p:ext uri="{BB962C8B-B14F-4D97-AF65-F5344CB8AC3E}">
        <p14:creationId xmlns:p14="http://schemas.microsoft.com/office/powerpoint/2010/main" val="2156081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
            </a:r>
          </a:p>
          <a:p>
            <a:r>
              <a:rPr lang="en-US" dirty="0" smtClean="0"/>
              <a:t>In our questionnaire, there were certain questions that were examples</a:t>
            </a:r>
            <a:r>
              <a:rPr lang="en-US" baseline="0" dirty="0" smtClean="0"/>
              <a:t> of the three types of bullying, relational bullying, cyber bullying, or physical bullying. </a:t>
            </a:r>
            <a:r>
              <a:rPr lang="en-US" dirty="0" smtClean="0"/>
              <a:t>We combined all of the</a:t>
            </a:r>
            <a:r>
              <a:rPr lang="en-US" baseline="0" dirty="0" smtClean="0"/>
              <a:t> questions into six variables. They are witness relational, victim relational, witness physical, victim physical, witness cyber, and victim cyber.</a:t>
            </a:r>
          </a:p>
          <a:p>
            <a:r>
              <a:rPr lang="en-US" baseline="0" dirty="0" smtClean="0"/>
              <a:t>Here are the descriptive statistics of each variable. If the mean is above one, then the bullying behavior is being reported as occurring more than once.</a:t>
            </a:r>
          </a:p>
          <a:p>
            <a:endParaRPr lang="en-US" baseline="0" dirty="0" smtClean="0"/>
          </a:p>
          <a:p>
            <a:r>
              <a:rPr lang="en-US" baseline="0" dirty="0" smtClean="0"/>
              <a:t>K</a:t>
            </a:r>
          </a:p>
          <a:p>
            <a:r>
              <a:rPr lang="en-US" baseline="0" dirty="0" smtClean="0"/>
              <a:t>Witness Relational was the only variable with a mean above one. We expected that students would report more incidents of relational bullying than cyber or physical.</a:t>
            </a:r>
          </a:p>
          <a:p>
            <a:r>
              <a:rPr lang="en-US" baseline="0" dirty="0" smtClean="0"/>
              <a:t>We have them in order from most frequently occurring to least. As you can see here, victim relational and witness cyber were the next highest.</a:t>
            </a:r>
          </a:p>
          <a:p>
            <a:r>
              <a:rPr lang="en-US" baseline="0" dirty="0" smtClean="0"/>
              <a:t>We believe people were more willing to report witnessing bullying behavior than being the victim.</a:t>
            </a:r>
          </a:p>
          <a:p>
            <a:endParaRPr lang="en-US" baseline="0" dirty="0" smtClean="0"/>
          </a:p>
          <a:p>
            <a:r>
              <a:rPr lang="en-US" baseline="0" dirty="0" smtClean="0"/>
              <a:t>Transition: We did look at differences across demographics by running two sample t-tests.</a:t>
            </a:r>
            <a:endParaRPr lang="en-US" dirty="0"/>
          </a:p>
        </p:txBody>
      </p:sp>
      <p:sp>
        <p:nvSpPr>
          <p:cNvPr id="4" name="Slide Number Placeholder 3"/>
          <p:cNvSpPr>
            <a:spLocks noGrp="1"/>
          </p:cNvSpPr>
          <p:nvPr>
            <p:ph type="sldNum" sz="quarter" idx="10"/>
          </p:nvPr>
        </p:nvSpPr>
        <p:spPr/>
        <p:txBody>
          <a:bodyPr/>
          <a:lstStyle/>
          <a:p>
            <a:fld id="{7537905B-FF0C-4C89-88DF-818D01B08DC6}" type="slidenum">
              <a:rPr lang="en-US" smtClean="0"/>
              <a:t>13</a:t>
            </a:fld>
            <a:endParaRPr lang="en-US" dirty="0"/>
          </a:p>
        </p:txBody>
      </p:sp>
    </p:spTree>
    <p:extLst>
      <p:ext uri="{BB962C8B-B14F-4D97-AF65-F5344CB8AC3E}">
        <p14:creationId xmlns:p14="http://schemas.microsoft.com/office/powerpoint/2010/main" val="3264650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
            </a:r>
          </a:p>
          <a:p>
            <a:r>
              <a:rPr lang="en-US" dirty="0" smtClean="0"/>
              <a:t>For</a:t>
            </a:r>
            <a:r>
              <a:rPr lang="en-US" baseline="0" dirty="0" smtClean="0"/>
              <a:t> gender, t</a:t>
            </a:r>
            <a:r>
              <a:rPr lang="en-US" dirty="0" smtClean="0"/>
              <a:t>here were</a:t>
            </a:r>
            <a:r>
              <a:rPr lang="en-US" baseline="0" dirty="0" smtClean="0"/>
              <a:t> two significant differences in the condition where the participant was a witness or a victim of physical bullying, such that men reported higher incidences of both.</a:t>
            </a:r>
          </a:p>
          <a:p>
            <a:r>
              <a:rPr lang="en-US" baseline="0" dirty="0" smtClean="0"/>
              <a:t>However, the mean for both male and female were below one, meaning that while this bullying behavior is occurring, it does not appear to be occurring more than once.</a:t>
            </a:r>
          </a:p>
        </p:txBody>
      </p:sp>
      <p:sp>
        <p:nvSpPr>
          <p:cNvPr id="4" name="Slide Number Placeholder 3"/>
          <p:cNvSpPr>
            <a:spLocks noGrp="1"/>
          </p:cNvSpPr>
          <p:nvPr>
            <p:ph type="sldNum" sz="quarter" idx="10"/>
          </p:nvPr>
        </p:nvSpPr>
        <p:spPr/>
        <p:txBody>
          <a:bodyPr/>
          <a:lstStyle/>
          <a:p>
            <a:fld id="{7537905B-FF0C-4C89-88DF-818D01B08DC6}" type="slidenum">
              <a:rPr lang="en-US" smtClean="0"/>
              <a:t>14</a:t>
            </a:fld>
            <a:endParaRPr lang="en-US" dirty="0"/>
          </a:p>
        </p:txBody>
      </p:sp>
    </p:spTree>
    <p:extLst>
      <p:ext uri="{BB962C8B-B14F-4D97-AF65-F5344CB8AC3E}">
        <p14:creationId xmlns:p14="http://schemas.microsoft.com/office/powerpoint/2010/main" val="326165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
            </a:r>
          </a:p>
          <a:p>
            <a:r>
              <a:rPr lang="en-US" dirty="0" smtClean="0"/>
              <a:t>Another significant difference we found</a:t>
            </a:r>
            <a:r>
              <a:rPr lang="en-US" baseline="0" dirty="0" smtClean="0"/>
              <a:t> between types of bullying and demographics was between Greek and Witness Relational.</a:t>
            </a:r>
            <a:endParaRPr lang="en-US" dirty="0" smtClean="0"/>
          </a:p>
          <a:p>
            <a:r>
              <a:rPr lang="en-US" baseline="0" dirty="0" smtClean="0"/>
              <a:t>There was a significant difference between affiliated and unaffiliated students, such that affiliated students (with a mean of 1.37) witnessed more relational bullying than unaffiliated students (with a mean of 1.12).</a:t>
            </a:r>
          </a:p>
          <a:p>
            <a:endParaRPr lang="en-US" baseline="0" dirty="0" smtClean="0"/>
          </a:p>
          <a:p>
            <a:r>
              <a:rPr lang="en-US" baseline="0" dirty="0" smtClean="0"/>
              <a:t>Transition</a:t>
            </a:r>
            <a:endParaRPr lang="en-US" dirty="0"/>
          </a:p>
        </p:txBody>
      </p:sp>
      <p:sp>
        <p:nvSpPr>
          <p:cNvPr id="4" name="Slide Number Placeholder 3"/>
          <p:cNvSpPr>
            <a:spLocks noGrp="1"/>
          </p:cNvSpPr>
          <p:nvPr>
            <p:ph type="sldNum" sz="quarter" idx="10"/>
          </p:nvPr>
        </p:nvSpPr>
        <p:spPr/>
        <p:txBody>
          <a:bodyPr/>
          <a:lstStyle/>
          <a:p>
            <a:fld id="{7537905B-FF0C-4C89-88DF-818D01B08DC6}" type="slidenum">
              <a:rPr lang="en-US" smtClean="0"/>
              <a:t>15</a:t>
            </a:fld>
            <a:endParaRPr lang="en-US" dirty="0"/>
          </a:p>
        </p:txBody>
      </p:sp>
    </p:spTree>
    <p:extLst>
      <p:ext uri="{BB962C8B-B14F-4D97-AF65-F5344CB8AC3E}">
        <p14:creationId xmlns:p14="http://schemas.microsoft.com/office/powerpoint/2010/main" val="1042529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
            </a:r>
          </a:p>
          <a:p>
            <a:r>
              <a:rPr lang="en-US" dirty="0" smtClean="0"/>
              <a:t>Witness</a:t>
            </a:r>
          </a:p>
          <a:p>
            <a:r>
              <a:rPr lang="en-US" dirty="0" smtClean="0"/>
              <a:t>M</a:t>
            </a:r>
          </a:p>
          <a:p>
            <a:r>
              <a:rPr lang="en-US" dirty="0" smtClean="0"/>
              <a:t>Victim</a:t>
            </a:r>
          </a:p>
          <a:p>
            <a:r>
              <a:rPr lang="en-US" dirty="0" smtClean="0"/>
              <a:t>K</a:t>
            </a:r>
          </a:p>
          <a:p>
            <a:r>
              <a:rPr lang="en-US" dirty="0" smtClean="0"/>
              <a:t>Bully</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Transition: Here are some specific case studies….</a:t>
            </a:r>
          </a:p>
        </p:txBody>
      </p:sp>
      <p:sp>
        <p:nvSpPr>
          <p:cNvPr id="4" name="Slide Number Placeholder 3"/>
          <p:cNvSpPr>
            <a:spLocks noGrp="1"/>
          </p:cNvSpPr>
          <p:nvPr>
            <p:ph type="sldNum" sz="quarter" idx="10"/>
          </p:nvPr>
        </p:nvSpPr>
        <p:spPr/>
        <p:txBody>
          <a:bodyPr/>
          <a:lstStyle/>
          <a:p>
            <a:fld id="{7537905B-FF0C-4C89-88DF-818D01B08DC6}" type="slidenum">
              <a:rPr lang="en-US" smtClean="0"/>
              <a:t>16</a:t>
            </a:fld>
            <a:endParaRPr lang="en-US" dirty="0"/>
          </a:p>
        </p:txBody>
      </p:sp>
    </p:spTree>
    <p:extLst>
      <p:ext uri="{BB962C8B-B14F-4D97-AF65-F5344CB8AC3E}">
        <p14:creationId xmlns:p14="http://schemas.microsoft.com/office/powerpoint/2010/main" val="40192749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
            </a:r>
          </a:p>
        </p:txBody>
      </p:sp>
      <p:sp>
        <p:nvSpPr>
          <p:cNvPr id="4" name="Slide Number Placeholder 3"/>
          <p:cNvSpPr>
            <a:spLocks noGrp="1"/>
          </p:cNvSpPr>
          <p:nvPr>
            <p:ph type="sldNum" sz="quarter" idx="10"/>
          </p:nvPr>
        </p:nvSpPr>
        <p:spPr/>
        <p:txBody>
          <a:bodyPr/>
          <a:lstStyle/>
          <a:p>
            <a:fld id="{7537905B-FF0C-4C89-88DF-818D01B08DC6}" type="slidenum">
              <a:rPr lang="en-US" smtClean="0"/>
              <a:t>17</a:t>
            </a:fld>
            <a:endParaRPr lang="en-US" dirty="0"/>
          </a:p>
        </p:txBody>
      </p:sp>
    </p:spTree>
    <p:extLst>
      <p:ext uri="{BB962C8B-B14F-4D97-AF65-F5344CB8AC3E}">
        <p14:creationId xmlns:p14="http://schemas.microsoft.com/office/powerpoint/2010/main" val="1955927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
            </a:r>
            <a:endParaRPr lang="en-US" dirty="0"/>
          </a:p>
        </p:txBody>
      </p:sp>
      <p:sp>
        <p:nvSpPr>
          <p:cNvPr id="4" name="Slide Number Placeholder 3"/>
          <p:cNvSpPr>
            <a:spLocks noGrp="1"/>
          </p:cNvSpPr>
          <p:nvPr>
            <p:ph type="sldNum" sz="quarter" idx="10"/>
          </p:nvPr>
        </p:nvSpPr>
        <p:spPr/>
        <p:txBody>
          <a:bodyPr/>
          <a:lstStyle/>
          <a:p>
            <a:fld id="{7537905B-FF0C-4C89-88DF-818D01B08DC6}" type="slidenum">
              <a:rPr lang="en-US" smtClean="0"/>
              <a:t>18</a:t>
            </a:fld>
            <a:endParaRPr lang="en-US" dirty="0"/>
          </a:p>
        </p:txBody>
      </p:sp>
    </p:spTree>
    <p:extLst>
      <p:ext uri="{BB962C8B-B14F-4D97-AF65-F5344CB8AC3E}">
        <p14:creationId xmlns:p14="http://schemas.microsoft.com/office/powerpoint/2010/main" val="31273971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
            </a:r>
            <a:endParaRPr lang="en-US" dirty="0"/>
          </a:p>
        </p:txBody>
      </p:sp>
      <p:sp>
        <p:nvSpPr>
          <p:cNvPr id="4" name="Slide Number Placeholder 3"/>
          <p:cNvSpPr>
            <a:spLocks noGrp="1"/>
          </p:cNvSpPr>
          <p:nvPr>
            <p:ph type="sldNum" sz="quarter" idx="10"/>
          </p:nvPr>
        </p:nvSpPr>
        <p:spPr/>
        <p:txBody>
          <a:bodyPr/>
          <a:lstStyle/>
          <a:p>
            <a:fld id="{7537905B-FF0C-4C89-88DF-818D01B08DC6}" type="slidenum">
              <a:rPr lang="en-US" smtClean="0"/>
              <a:t>19</a:t>
            </a:fld>
            <a:endParaRPr lang="en-US" dirty="0"/>
          </a:p>
        </p:txBody>
      </p:sp>
    </p:spTree>
    <p:extLst>
      <p:ext uri="{BB962C8B-B14F-4D97-AF65-F5344CB8AC3E}">
        <p14:creationId xmlns:p14="http://schemas.microsoft.com/office/powerpoint/2010/main" val="4205988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
            </a:r>
          </a:p>
          <a:p>
            <a:r>
              <a:rPr lang="en-US" dirty="0" smtClean="0"/>
              <a:t>We are not saying that these differences are innate,</a:t>
            </a:r>
            <a:r>
              <a:rPr lang="en-US" baseline="0" dirty="0" smtClean="0"/>
              <a:t> but that the fact that they are carrying over demonstrates that it may just be a part of the human condition.</a:t>
            </a:r>
            <a:endParaRPr lang="en-US" dirty="0"/>
          </a:p>
        </p:txBody>
      </p:sp>
      <p:sp>
        <p:nvSpPr>
          <p:cNvPr id="4" name="Slide Number Placeholder 3"/>
          <p:cNvSpPr>
            <a:spLocks noGrp="1"/>
          </p:cNvSpPr>
          <p:nvPr>
            <p:ph type="sldNum" sz="quarter" idx="10"/>
          </p:nvPr>
        </p:nvSpPr>
        <p:spPr/>
        <p:txBody>
          <a:bodyPr/>
          <a:lstStyle/>
          <a:p>
            <a:fld id="{7537905B-FF0C-4C89-88DF-818D01B08DC6}" type="slidenum">
              <a:rPr lang="en-US" smtClean="0"/>
              <a:t>20</a:t>
            </a:fld>
            <a:endParaRPr lang="en-US" dirty="0"/>
          </a:p>
        </p:txBody>
      </p:sp>
    </p:spTree>
    <p:extLst>
      <p:ext uri="{BB962C8B-B14F-4D97-AF65-F5344CB8AC3E}">
        <p14:creationId xmlns:p14="http://schemas.microsoft.com/office/powerpoint/2010/main" val="3401526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
            </a:r>
          </a:p>
          <a:p>
            <a:r>
              <a:rPr lang="en-US" dirty="0" smtClean="0"/>
              <a:t>But</a:t>
            </a:r>
            <a:r>
              <a:rPr lang="en-US" baseline="0" dirty="0" smtClean="0"/>
              <a:t> what we really want to know if it happens here on Hanover’s campus.</a:t>
            </a:r>
            <a:endParaRPr lang="en-US" dirty="0"/>
          </a:p>
        </p:txBody>
      </p:sp>
      <p:sp>
        <p:nvSpPr>
          <p:cNvPr id="4" name="Slide Number Placeholder 3"/>
          <p:cNvSpPr>
            <a:spLocks noGrp="1"/>
          </p:cNvSpPr>
          <p:nvPr>
            <p:ph type="sldNum" sz="quarter" idx="10"/>
          </p:nvPr>
        </p:nvSpPr>
        <p:spPr/>
        <p:txBody>
          <a:bodyPr/>
          <a:lstStyle/>
          <a:p>
            <a:fld id="{7537905B-FF0C-4C89-88DF-818D01B08DC6}" type="slidenum">
              <a:rPr lang="en-US" smtClean="0"/>
              <a:t>3</a:t>
            </a:fld>
            <a:endParaRPr lang="en-US" dirty="0"/>
          </a:p>
        </p:txBody>
      </p:sp>
    </p:spTree>
    <p:extLst>
      <p:ext uri="{BB962C8B-B14F-4D97-AF65-F5344CB8AC3E}">
        <p14:creationId xmlns:p14="http://schemas.microsoft.com/office/powerpoint/2010/main" val="36619889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
            </a:r>
            <a:endParaRPr lang="en-US" dirty="0"/>
          </a:p>
        </p:txBody>
      </p:sp>
      <p:sp>
        <p:nvSpPr>
          <p:cNvPr id="4" name="Slide Number Placeholder 3"/>
          <p:cNvSpPr>
            <a:spLocks noGrp="1"/>
          </p:cNvSpPr>
          <p:nvPr>
            <p:ph type="sldNum" sz="quarter" idx="10"/>
          </p:nvPr>
        </p:nvSpPr>
        <p:spPr/>
        <p:txBody>
          <a:bodyPr/>
          <a:lstStyle/>
          <a:p>
            <a:fld id="{7537905B-FF0C-4C89-88DF-818D01B08DC6}" type="slidenum">
              <a:rPr lang="en-US" smtClean="0"/>
              <a:t>21</a:t>
            </a:fld>
            <a:endParaRPr lang="en-US" dirty="0"/>
          </a:p>
        </p:txBody>
      </p:sp>
    </p:spTree>
    <p:extLst>
      <p:ext uri="{BB962C8B-B14F-4D97-AF65-F5344CB8AC3E}">
        <p14:creationId xmlns:p14="http://schemas.microsoft.com/office/powerpoint/2010/main" val="39810197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
            </a:r>
          </a:p>
          <a:p>
            <a:r>
              <a:rPr lang="en-US" dirty="0" smtClean="0"/>
              <a:t>Obviously bullying is happening on Hanover’s campus. However, the</a:t>
            </a:r>
            <a:r>
              <a:rPr lang="en-US" baseline="0" dirty="0" smtClean="0"/>
              <a:t> method we used was not fool proof.</a:t>
            </a:r>
          </a:p>
          <a:p>
            <a:endParaRPr lang="en-US" baseline="0" dirty="0" smtClean="0"/>
          </a:p>
          <a:p>
            <a:r>
              <a:rPr lang="en-US" baseline="0" dirty="0" smtClean="0"/>
              <a:t>M</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On our survey, we had the participants select “No, never,” “Yes, once,” or “Yes, more than once.” If they checked more than once, we do not know exactly how many times they experienced the bullying behavior or whether they were referring to the same bully and victim or if the incidents were separate cases.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Future Statement</a:t>
            </a:r>
          </a:p>
        </p:txBody>
      </p:sp>
      <p:sp>
        <p:nvSpPr>
          <p:cNvPr id="4" name="Slide Number Placeholder 3"/>
          <p:cNvSpPr>
            <a:spLocks noGrp="1"/>
          </p:cNvSpPr>
          <p:nvPr>
            <p:ph type="sldNum" sz="quarter" idx="10"/>
          </p:nvPr>
        </p:nvSpPr>
        <p:spPr/>
        <p:txBody>
          <a:bodyPr/>
          <a:lstStyle/>
          <a:p>
            <a:fld id="{7537905B-FF0C-4C89-88DF-818D01B08DC6}" type="slidenum">
              <a:rPr lang="en-US" smtClean="0"/>
              <a:t>22</a:t>
            </a:fld>
            <a:endParaRPr lang="en-US" dirty="0"/>
          </a:p>
        </p:txBody>
      </p:sp>
    </p:spTree>
    <p:extLst>
      <p:ext uri="{BB962C8B-B14F-4D97-AF65-F5344CB8AC3E}">
        <p14:creationId xmlns:p14="http://schemas.microsoft.com/office/powerpoint/2010/main" val="12961936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K</a:t>
            </a:r>
          </a:p>
          <a:p>
            <a:r>
              <a:rPr lang="en-US" baseline="0" dirty="0" smtClean="0"/>
              <a:t>This makes sense, because organizations, like Hanover’s Bias Incident Response Team, have a perfect definition of bullying, that just add in that the behavior must be on the basis of characteristics protected by law (for example, race, religion, gender, etc.).</a:t>
            </a:r>
          </a:p>
          <a:p>
            <a:r>
              <a:rPr lang="en-US" baseline="0" dirty="0" smtClean="0"/>
              <a:t>However, fundamentally, harassment is bullying and bullying may be more at play here, rather than harassment.</a:t>
            </a:r>
            <a:endParaRPr lang="en-US" dirty="0" smtClean="0"/>
          </a:p>
          <a:p>
            <a:endParaRPr lang="en-US" dirty="0"/>
          </a:p>
        </p:txBody>
      </p:sp>
      <p:sp>
        <p:nvSpPr>
          <p:cNvPr id="4" name="Slide Number Placeholder 3"/>
          <p:cNvSpPr>
            <a:spLocks noGrp="1"/>
          </p:cNvSpPr>
          <p:nvPr>
            <p:ph type="sldNum" sz="quarter" idx="10"/>
          </p:nvPr>
        </p:nvSpPr>
        <p:spPr/>
        <p:txBody>
          <a:bodyPr/>
          <a:lstStyle/>
          <a:p>
            <a:fld id="{7537905B-FF0C-4C89-88DF-818D01B08DC6}" type="slidenum">
              <a:rPr lang="en-US" smtClean="0"/>
              <a:t>23</a:t>
            </a:fld>
            <a:endParaRPr lang="en-US" dirty="0"/>
          </a:p>
        </p:txBody>
      </p:sp>
    </p:spTree>
    <p:extLst>
      <p:ext uri="{BB962C8B-B14F-4D97-AF65-F5344CB8AC3E}">
        <p14:creationId xmlns:p14="http://schemas.microsoft.com/office/powerpoint/2010/main" val="24226811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K&amp;M</a:t>
            </a:r>
          </a:p>
          <a:p>
            <a:r>
              <a:rPr lang="en-US" dirty="0" smtClean="0"/>
              <a:t>Questions</a:t>
            </a:r>
            <a:r>
              <a:rPr lang="en-US" baseline="0" dirty="0" smtClean="0"/>
              <a:t> and thank you </a:t>
            </a:r>
            <a:r>
              <a:rPr lang="en-US" baseline="0" dirty="0" smtClean="0">
                <a:sym typeface="Wingdings" pitchFamily="2" charset="2"/>
              </a:rPr>
              <a:t></a:t>
            </a:r>
            <a:endParaRPr lang="en-US" dirty="0"/>
          </a:p>
        </p:txBody>
      </p:sp>
      <p:sp>
        <p:nvSpPr>
          <p:cNvPr id="4" name="Slide Number Placeholder 3"/>
          <p:cNvSpPr>
            <a:spLocks noGrp="1"/>
          </p:cNvSpPr>
          <p:nvPr>
            <p:ph type="sldNum" sz="quarter" idx="10"/>
          </p:nvPr>
        </p:nvSpPr>
        <p:spPr/>
        <p:txBody>
          <a:bodyPr/>
          <a:lstStyle/>
          <a:p>
            <a:fld id="{7537905B-FF0C-4C89-88DF-818D01B08DC6}" type="slidenum">
              <a:rPr lang="en-US" smtClean="0"/>
              <a:t>24</a:t>
            </a:fld>
            <a:endParaRPr lang="en-US" dirty="0"/>
          </a:p>
        </p:txBody>
      </p:sp>
    </p:spTree>
    <p:extLst>
      <p:ext uri="{BB962C8B-B14F-4D97-AF65-F5344CB8AC3E}">
        <p14:creationId xmlns:p14="http://schemas.microsoft.com/office/powerpoint/2010/main" val="2104651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
            </a:r>
            <a:endParaRPr lang="en-US" dirty="0"/>
          </a:p>
        </p:txBody>
      </p:sp>
      <p:sp>
        <p:nvSpPr>
          <p:cNvPr id="4" name="Slide Number Placeholder 3"/>
          <p:cNvSpPr>
            <a:spLocks noGrp="1"/>
          </p:cNvSpPr>
          <p:nvPr>
            <p:ph type="sldNum" sz="quarter" idx="10"/>
          </p:nvPr>
        </p:nvSpPr>
        <p:spPr/>
        <p:txBody>
          <a:bodyPr/>
          <a:lstStyle/>
          <a:p>
            <a:fld id="{7537905B-FF0C-4C89-88DF-818D01B08DC6}" type="slidenum">
              <a:rPr lang="en-US" smtClean="0"/>
              <a:t>4</a:t>
            </a:fld>
            <a:endParaRPr lang="en-US" dirty="0"/>
          </a:p>
        </p:txBody>
      </p:sp>
    </p:spTree>
    <p:extLst>
      <p:ext uri="{BB962C8B-B14F-4D97-AF65-F5344CB8AC3E}">
        <p14:creationId xmlns:p14="http://schemas.microsoft.com/office/powerpoint/2010/main" val="3735175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
            </a:r>
            <a:endParaRPr lang="en-US" dirty="0"/>
          </a:p>
        </p:txBody>
      </p:sp>
      <p:sp>
        <p:nvSpPr>
          <p:cNvPr id="4" name="Slide Number Placeholder 3"/>
          <p:cNvSpPr>
            <a:spLocks noGrp="1"/>
          </p:cNvSpPr>
          <p:nvPr>
            <p:ph type="sldNum" sz="quarter" idx="10"/>
          </p:nvPr>
        </p:nvSpPr>
        <p:spPr/>
        <p:txBody>
          <a:bodyPr/>
          <a:lstStyle/>
          <a:p>
            <a:fld id="{7537905B-FF0C-4C89-88DF-818D01B08DC6}" type="slidenum">
              <a:rPr lang="en-US" smtClean="0"/>
              <a:t>5</a:t>
            </a:fld>
            <a:endParaRPr lang="en-US" dirty="0"/>
          </a:p>
        </p:txBody>
      </p:sp>
    </p:spTree>
    <p:extLst>
      <p:ext uri="{BB962C8B-B14F-4D97-AF65-F5344CB8AC3E}">
        <p14:creationId xmlns:p14="http://schemas.microsoft.com/office/powerpoint/2010/main" val="2845344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
            </a:r>
          </a:p>
          <a:p>
            <a:r>
              <a:rPr lang="en-US" sz="1200" dirty="0" smtClean="0"/>
              <a:t>We</a:t>
            </a:r>
            <a:r>
              <a:rPr lang="en-US" sz="1200" baseline="0" dirty="0" smtClean="0"/>
              <a:t> looked at previous definitions such as…and we formed our own.</a:t>
            </a:r>
            <a:endParaRPr lang="en-US" sz="1200" dirty="0" smtClean="0"/>
          </a:p>
        </p:txBody>
      </p:sp>
      <p:sp>
        <p:nvSpPr>
          <p:cNvPr id="4" name="Slide Number Placeholder 3"/>
          <p:cNvSpPr>
            <a:spLocks noGrp="1"/>
          </p:cNvSpPr>
          <p:nvPr>
            <p:ph type="sldNum" sz="quarter" idx="10"/>
          </p:nvPr>
        </p:nvSpPr>
        <p:spPr/>
        <p:txBody>
          <a:bodyPr/>
          <a:lstStyle/>
          <a:p>
            <a:fld id="{7537905B-FF0C-4C89-88DF-818D01B08DC6}" type="slidenum">
              <a:rPr lang="en-US" smtClean="0"/>
              <a:t>6</a:t>
            </a:fld>
            <a:endParaRPr lang="en-US" dirty="0"/>
          </a:p>
        </p:txBody>
      </p:sp>
    </p:spTree>
    <p:extLst>
      <p:ext uri="{BB962C8B-B14F-4D97-AF65-F5344CB8AC3E}">
        <p14:creationId xmlns:p14="http://schemas.microsoft.com/office/powerpoint/2010/main" val="2705390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Relational:  Aimed</a:t>
            </a:r>
            <a:r>
              <a:rPr lang="en-US" baseline="0" dirty="0" smtClean="0"/>
              <a:t> at ruining a person’s social reputation.  </a:t>
            </a:r>
          </a:p>
          <a:p>
            <a:r>
              <a:rPr lang="en-US" baseline="0" dirty="0" smtClean="0"/>
              <a:t>M</a:t>
            </a:r>
            <a:endParaRPr lang="en-US" dirty="0"/>
          </a:p>
        </p:txBody>
      </p:sp>
      <p:sp>
        <p:nvSpPr>
          <p:cNvPr id="4" name="Slide Number Placeholder 3"/>
          <p:cNvSpPr>
            <a:spLocks noGrp="1"/>
          </p:cNvSpPr>
          <p:nvPr>
            <p:ph type="sldNum" sz="quarter" idx="10"/>
          </p:nvPr>
        </p:nvSpPr>
        <p:spPr/>
        <p:txBody>
          <a:bodyPr/>
          <a:lstStyle/>
          <a:p>
            <a:fld id="{7537905B-FF0C-4C89-88DF-818D01B08DC6}" type="slidenum">
              <a:rPr lang="en-US" smtClean="0"/>
              <a:t>7</a:t>
            </a:fld>
            <a:endParaRPr lang="en-US" dirty="0"/>
          </a:p>
        </p:txBody>
      </p:sp>
    </p:spTree>
    <p:extLst>
      <p:ext uri="{BB962C8B-B14F-4D97-AF65-F5344CB8AC3E}">
        <p14:creationId xmlns:p14="http://schemas.microsoft.com/office/powerpoint/2010/main" val="1314444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nature of our research is simply exploratory.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From our observations…</a:t>
            </a:r>
          </a:p>
        </p:txBody>
      </p:sp>
      <p:sp>
        <p:nvSpPr>
          <p:cNvPr id="4" name="Slide Number Placeholder 3"/>
          <p:cNvSpPr>
            <a:spLocks noGrp="1"/>
          </p:cNvSpPr>
          <p:nvPr>
            <p:ph type="sldNum" sz="quarter" idx="10"/>
          </p:nvPr>
        </p:nvSpPr>
        <p:spPr/>
        <p:txBody>
          <a:bodyPr/>
          <a:lstStyle/>
          <a:p>
            <a:fld id="{7537905B-FF0C-4C89-88DF-818D01B08DC6}" type="slidenum">
              <a:rPr lang="en-US" smtClean="0"/>
              <a:t>8</a:t>
            </a:fld>
            <a:endParaRPr lang="en-US" dirty="0"/>
          </a:p>
        </p:txBody>
      </p:sp>
    </p:spTree>
    <p:extLst>
      <p:ext uri="{BB962C8B-B14F-4D97-AF65-F5344CB8AC3E}">
        <p14:creationId xmlns:p14="http://schemas.microsoft.com/office/powerpoint/2010/main" val="2788141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
            </a:r>
            <a:r>
              <a:rPr lang="en-US" baseline="0" dirty="0" smtClean="0"/>
              <a:t> – first two (20% of the student population)</a:t>
            </a:r>
          </a:p>
          <a:p>
            <a:r>
              <a:rPr lang="en-US" baseline="0" dirty="0" smtClean="0"/>
              <a:t>K – middle</a:t>
            </a:r>
          </a:p>
          <a:p>
            <a:r>
              <a:rPr lang="en-US" baseline="0" dirty="0" smtClean="0"/>
              <a:t>M – last one</a:t>
            </a:r>
            <a:endParaRPr lang="en-US" dirty="0"/>
          </a:p>
        </p:txBody>
      </p:sp>
      <p:sp>
        <p:nvSpPr>
          <p:cNvPr id="4" name="Slide Number Placeholder 3"/>
          <p:cNvSpPr>
            <a:spLocks noGrp="1"/>
          </p:cNvSpPr>
          <p:nvPr>
            <p:ph type="sldNum" sz="quarter" idx="10"/>
          </p:nvPr>
        </p:nvSpPr>
        <p:spPr/>
        <p:txBody>
          <a:bodyPr/>
          <a:lstStyle/>
          <a:p>
            <a:fld id="{7537905B-FF0C-4C89-88DF-818D01B08DC6}" type="slidenum">
              <a:rPr lang="en-US" smtClean="0"/>
              <a:t>9</a:t>
            </a:fld>
            <a:endParaRPr lang="en-US" dirty="0"/>
          </a:p>
        </p:txBody>
      </p:sp>
    </p:spTree>
    <p:extLst>
      <p:ext uri="{BB962C8B-B14F-4D97-AF65-F5344CB8AC3E}">
        <p14:creationId xmlns:p14="http://schemas.microsoft.com/office/powerpoint/2010/main" val="1891723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t>
            </a:r>
            <a:r>
              <a:rPr lang="en-US" baseline="0" dirty="0" smtClean="0"/>
              <a:t> </a:t>
            </a:r>
            <a:endParaRPr lang="en-US" dirty="0" smtClean="0"/>
          </a:p>
          <a:p>
            <a:r>
              <a:rPr lang="en-US" dirty="0" smtClean="0"/>
              <a:t>The</a:t>
            </a:r>
            <a:r>
              <a:rPr lang="en-US" baseline="0" dirty="0" smtClean="0"/>
              <a:t> questionnaire was </a:t>
            </a:r>
            <a:r>
              <a:rPr lang="en-US" dirty="0" smtClean="0"/>
              <a:t>compiled from preexisting measures of bullying obtained from the CDC’s Division of Violence Prevention.</a:t>
            </a:r>
          </a:p>
          <a:p>
            <a:endParaRPr lang="en-US" dirty="0" smtClean="0"/>
          </a:p>
        </p:txBody>
      </p:sp>
      <p:sp>
        <p:nvSpPr>
          <p:cNvPr id="4" name="Slide Number Placeholder 3"/>
          <p:cNvSpPr>
            <a:spLocks noGrp="1"/>
          </p:cNvSpPr>
          <p:nvPr>
            <p:ph type="sldNum" sz="quarter" idx="10"/>
          </p:nvPr>
        </p:nvSpPr>
        <p:spPr/>
        <p:txBody>
          <a:bodyPr/>
          <a:lstStyle/>
          <a:p>
            <a:fld id="{7537905B-FF0C-4C89-88DF-818D01B08DC6}" type="slidenum">
              <a:rPr lang="en-US" smtClean="0"/>
              <a:t>10</a:t>
            </a:fld>
            <a:endParaRPr lang="en-US" dirty="0"/>
          </a:p>
        </p:txBody>
      </p:sp>
    </p:spTree>
    <p:extLst>
      <p:ext uri="{BB962C8B-B14F-4D97-AF65-F5344CB8AC3E}">
        <p14:creationId xmlns:p14="http://schemas.microsoft.com/office/powerpoint/2010/main" val="3401309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rot="10800000" flipH="1">
            <a:off x="0" y="3979800"/>
            <a:ext cx="9144000" cy="2878199"/>
          </a:xfrm>
          <a:prstGeom prst="rect">
            <a:avLst/>
          </a:prstGeom>
          <a:solidFill>
            <a:srgbClr val="FFFFFF"/>
          </a:solidFill>
          <a:ln>
            <a:noFill/>
          </a:ln>
        </p:spPr>
        <p:txBody>
          <a:bodyPr lIns="91425" tIns="45700" rIns="91425" bIns="45700" anchor="ctr" anchorCtr="0">
            <a:spAutoFit/>
          </a:bodyPr>
          <a:lstStyle/>
          <a:p>
            <a:endParaRPr dirty="0"/>
          </a:p>
        </p:txBody>
      </p:sp>
      <p:sp>
        <p:nvSpPr>
          <p:cNvPr id="9" name="Shape 9"/>
          <p:cNvSpPr/>
          <p:nvPr/>
        </p:nvSpPr>
        <p:spPr>
          <a:xfrm>
            <a:off x="0" y="3190900"/>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spAutoFit/>
          </a:bodyPr>
          <a:lstStyle/>
          <a:p>
            <a:endParaRPr dirty="0"/>
          </a:p>
        </p:txBody>
      </p:sp>
      <p:sp>
        <p:nvSpPr>
          <p:cNvPr id="10" name="Shape 10"/>
          <p:cNvSpPr/>
          <p:nvPr/>
        </p:nvSpPr>
        <p:spPr>
          <a:xfrm rot="10800000" flipH="1">
            <a:off x="0" y="3980458"/>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000000">
              <a:alpha val="7843"/>
            </a:srgbClr>
          </a:solidFill>
          <a:ln>
            <a:noFill/>
          </a:ln>
        </p:spPr>
        <p:txBody>
          <a:bodyPr lIns="91425" tIns="45700" rIns="91425" bIns="45700" anchor="ctr" anchorCtr="0">
            <a:spAutoFit/>
          </a:bodyPr>
          <a:lstStyle/>
          <a:p>
            <a:endParaRPr dirty="0"/>
          </a:p>
        </p:txBody>
      </p:sp>
      <p:sp>
        <p:nvSpPr>
          <p:cNvPr id="11" name="Shape 11"/>
          <p:cNvSpPr>
            <a:spLocks noGrp="1"/>
          </p:cNvSpPr>
          <p:nvPr>
            <p:ph type="ctrTitle"/>
          </p:nvPr>
        </p:nvSpPr>
        <p:spPr>
          <a:xfrm>
            <a:off x="685800" y="2329190"/>
            <a:ext cx="7772400" cy="1650599"/>
          </a:xfrm>
          <a:prstGeom prst="rect">
            <a:avLst/>
          </a:prstGeom>
          <a:noFill/>
          <a:ln>
            <a:noFill/>
          </a:ln>
        </p:spPr>
        <p:txBody>
          <a:bodyPr lIns="91425" tIns="91425" rIns="91425" bIns="91425" anchor="b" anchorCtr="0"/>
          <a:lstStyle>
            <a:lvl1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1pPr>
            <a:lvl2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2pPr>
            <a:lvl3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3pPr>
            <a:lvl4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4pPr>
            <a:lvl5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5pPr>
            <a:lvl6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6pPr>
            <a:lvl7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7pPr>
            <a:lvl8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8pPr>
            <a:lvl9pPr marL="0" indent="304800" algn="ctr"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9pPr>
          </a:lstStyle>
          <a:p>
            <a:r>
              <a:rPr lang="en-US" smtClean="0"/>
              <a:t>Click to edit Master title style</a:t>
            </a:r>
            <a:endParaRPr/>
          </a:p>
        </p:txBody>
      </p:sp>
      <p:sp>
        <p:nvSpPr>
          <p:cNvPr id="12" name="Shape 12"/>
          <p:cNvSpPr>
            <a:spLocks noGrp="1"/>
          </p:cNvSpPr>
          <p:nvPr>
            <p:ph type="subTitle" idx="1"/>
          </p:nvPr>
        </p:nvSpPr>
        <p:spPr>
          <a:xfrm>
            <a:off x="685800" y="4124476"/>
            <a:ext cx="7772400" cy="888899"/>
          </a:xfrm>
          <a:prstGeom prst="rect">
            <a:avLst/>
          </a:prstGeom>
          <a:noFill/>
          <a:ln>
            <a:noFill/>
          </a:ln>
        </p:spPr>
        <p:txBody>
          <a:bodyPr lIns="91425" tIns="91425" rIns="91425" bIns="91425" anchor="t" anchorCtr="0"/>
          <a:lstStyle>
            <a:lvl1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1pPr>
            <a:lvl2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2pPr>
            <a:lvl3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3pPr>
            <a:lvl4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4pPr>
            <a:lvl5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5pPr>
            <a:lvl6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6pPr>
            <a:lvl7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7pPr>
            <a:lvl8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8pPr>
            <a:lvl9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9pPr>
          </a:lstStyle>
          <a:p>
            <a:r>
              <a:rPr lang="en-US" smtClean="0"/>
              <a:t>Click to edit Master subtitle style</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3"/>
        <p:cNvGrpSpPr/>
        <p:nvPr/>
      </p:nvGrpSpPr>
      <p:grpSpPr>
        <a:xfrm>
          <a:off x="0" y="0"/>
          <a:ext cx="0" cy="0"/>
          <a:chOff x="0" y="0"/>
          <a:chExt cx="0" cy="0"/>
        </a:xfrm>
      </p:grpSpPr>
      <p:sp>
        <p:nvSpPr>
          <p:cNvPr id="14" name="Shape 14"/>
          <p:cNvSpPr/>
          <p:nvPr/>
        </p:nvSpPr>
        <p:spPr>
          <a:xfrm rot="10800000" flipH="1">
            <a:off x="0" y="1550999"/>
            <a:ext cx="9144000" cy="5307000"/>
          </a:xfrm>
          <a:prstGeom prst="rect">
            <a:avLst/>
          </a:prstGeom>
          <a:solidFill>
            <a:srgbClr val="FFFFFF"/>
          </a:solidFill>
          <a:ln>
            <a:noFill/>
          </a:ln>
        </p:spPr>
        <p:txBody>
          <a:bodyPr lIns="91425" tIns="45700" rIns="91425" bIns="45700" anchor="ctr" anchorCtr="0">
            <a:spAutoFit/>
          </a:bodyPr>
          <a:lstStyle/>
          <a:p>
            <a:endParaRPr dirty="0"/>
          </a:p>
        </p:txBody>
      </p:sp>
      <p:sp>
        <p:nvSpPr>
          <p:cNvPr id="15" name="Shape 15"/>
          <p:cNvSpPr/>
          <p:nvPr/>
        </p:nvSpPr>
        <p:spPr>
          <a:xfrm flipH="1">
            <a:off x="4526627" y="761799"/>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spAutoFit/>
          </a:bodyPr>
          <a:lstStyle/>
          <a:p>
            <a:endParaRPr dirty="0"/>
          </a:p>
        </p:txBody>
      </p:sp>
      <p:sp>
        <p:nvSpPr>
          <p:cNvPr id="16" name="Shape 16"/>
          <p:cNvSpPr/>
          <p:nvPr/>
        </p:nvSpPr>
        <p:spPr>
          <a:xfrm rot="10800000">
            <a:off x="4526627" y="1551358"/>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000000">
              <a:alpha val="7843"/>
            </a:srgbClr>
          </a:solidFill>
          <a:ln>
            <a:noFill/>
          </a:ln>
        </p:spPr>
        <p:txBody>
          <a:bodyPr lIns="91425" tIns="45700" rIns="91425" bIns="45700" anchor="ctr" anchorCtr="0">
            <a:spAutoFit/>
          </a:bodyPr>
          <a:lstStyle/>
          <a:p>
            <a:endParaRPr dirty="0"/>
          </a:p>
        </p:txBody>
      </p:sp>
      <p:sp>
        <p:nvSpPr>
          <p:cNvPr id="17" name="Shape 17"/>
          <p:cNvSpPr>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buSzPct val="100000"/>
              <a:buFont typeface="Georgia"/>
              <a:buNone/>
              <a:defRPr sz="4800" b="0">
                <a:solidFill>
                  <a:schemeClr val="lt1"/>
                </a:solidFill>
                <a:latin typeface="Georgia"/>
                <a:ea typeface="Georgia"/>
                <a:cs typeface="Georgia"/>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r>
              <a:rPr lang="en-US" smtClean="0"/>
              <a:t>Click to edit Master title style</a:t>
            </a:r>
            <a:endParaRPr/>
          </a:p>
        </p:txBody>
      </p:sp>
      <p:sp>
        <p:nvSpPr>
          <p:cNvPr id="18" name="Shape 18"/>
          <p:cNvSpPr>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pPr lvl="0"/>
            <a:r>
              <a:rPr lang="en-US"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9"/>
        <p:cNvGrpSpPr/>
        <p:nvPr/>
      </p:nvGrpSpPr>
      <p:grpSpPr>
        <a:xfrm>
          <a:off x="0" y="0"/>
          <a:ext cx="0" cy="0"/>
          <a:chOff x="0" y="0"/>
          <a:chExt cx="0" cy="0"/>
        </a:xfrm>
      </p:grpSpPr>
      <p:sp>
        <p:nvSpPr>
          <p:cNvPr id="20" name="Shape 20"/>
          <p:cNvSpPr/>
          <p:nvPr/>
        </p:nvSpPr>
        <p:spPr>
          <a:xfrm rot="10800000" flipH="1">
            <a:off x="0" y="1550999"/>
            <a:ext cx="9144000" cy="5307000"/>
          </a:xfrm>
          <a:prstGeom prst="rect">
            <a:avLst/>
          </a:prstGeom>
          <a:solidFill>
            <a:srgbClr val="FFFFFF"/>
          </a:solidFill>
          <a:ln>
            <a:noFill/>
          </a:ln>
        </p:spPr>
        <p:txBody>
          <a:bodyPr lIns="91425" tIns="45700" rIns="91425" bIns="45700" anchor="ctr" anchorCtr="0">
            <a:spAutoFit/>
          </a:bodyPr>
          <a:lstStyle/>
          <a:p>
            <a:endParaRPr dirty="0"/>
          </a:p>
        </p:txBody>
      </p:sp>
      <p:sp>
        <p:nvSpPr>
          <p:cNvPr id="21" name="Shape 21"/>
          <p:cNvSpPr/>
          <p:nvPr/>
        </p:nvSpPr>
        <p:spPr>
          <a:xfrm rot="10800000">
            <a:off x="4526627" y="1551358"/>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000000">
              <a:alpha val="7843"/>
            </a:srgbClr>
          </a:solidFill>
          <a:ln>
            <a:noFill/>
          </a:ln>
        </p:spPr>
        <p:txBody>
          <a:bodyPr lIns="91425" tIns="45700" rIns="91425" bIns="45700" anchor="ctr" anchorCtr="0">
            <a:spAutoFit/>
          </a:bodyPr>
          <a:lstStyle/>
          <a:p>
            <a:endParaRPr dirty="0"/>
          </a:p>
        </p:txBody>
      </p:sp>
      <p:sp>
        <p:nvSpPr>
          <p:cNvPr id="22" name="Shape 22"/>
          <p:cNvSpPr>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buSzPct val="100000"/>
              <a:buFont typeface="Georgia"/>
              <a:buNone/>
              <a:defRPr sz="4800" b="0">
                <a:solidFill>
                  <a:schemeClr val="lt1"/>
                </a:solidFill>
                <a:latin typeface="Georgia"/>
                <a:ea typeface="Georgia"/>
                <a:cs typeface="Georgia"/>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r>
              <a:rPr lang="en-US" smtClean="0"/>
              <a:t>Click to edit Master title style</a:t>
            </a:r>
            <a:endParaRPr/>
          </a:p>
        </p:txBody>
      </p:sp>
      <p:sp>
        <p:nvSpPr>
          <p:cNvPr id="23" name="Shape 23"/>
          <p:cNvSpPr>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pPr lvl="0"/>
            <a:r>
              <a:rPr lang="en-US" smtClean="0"/>
              <a:t>Click to edit Master text styles</a:t>
            </a:r>
          </a:p>
        </p:txBody>
      </p:sp>
      <p:sp>
        <p:nvSpPr>
          <p:cNvPr id="24" name="Shape 24"/>
          <p:cNvSpPr/>
          <p:nvPr/>
        </p:nvSpPr>
        <p:spPr>
          <a:xfrm flipH="1">
            <a:off x="4526627" y="761799"/>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spAutoFit/>
          </a:bodyPr>
          <a:lstStyle/>
          <a:p>
            <a:endParaRPr dirty="0"/>
          </a:p>
        </p:txBody>
      </p:sp>
      <p:sp>
        <p:nvSpPr>
          <p:cNvPr id="25" name="Shape 25"/>
          <p:cNvSpPr>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6"/>
        <p:cNvGrpSpPr/>
        <p:nvPr/>
      </p:nvGrpSpPr>
      <p:grpSpPr>
        <a:xfrm>
          <a:off x="0" y="0"/>
          <a:ext cx="0" cy="0"/>
          <a:chOff x="0" y="0"/>
          <a:chExt cx="0" cy="0"/>
        </a:xfrm>
      </p:grpSpPr>
      <p:sp>
        <p:nvSpPr>
          <p:cNvPr id="27" name="Shape 27"/>
          <p:cNvSpPr/>
          <p:nvPr/>
        </p:nvSpPr>
        <p:spPr>
          <a:xfrm rot="10800000" flipH="1">
            <a:off x="0" y="1550999"/>
            <a:ext cx="9144000" cy="5307000"/>
          </a:xfrm>
          <a:prstGeom prst="rect">
            <a:avLst/>
          </a:prstGeom>
          <a:solidFill>
            <a:srgbClr val="FFFFFF"/>
          </a:solidFill>
          <a:ln>
            <a:noFill/>
          </a:ln>
        </p:spPr>
        <p:txBody>
          <a:bodyPr lIns="91425" tIns="45700" rIns="91425" bIns="45700" anchor="ctr" anchorCtr="0">
            <a:spAutoFit/>
          </a:bodyPr>
          <a:lstStyle/>
          <a:p>
            <a:endParaRPr dirty="0"/>
          </a:p>
        </p:txBody>
      </p:sp>
      <p:sp>
        <p:nvSpPr>
          <p:cNvPr id="28" name="Shape 28"/>
          <p:cNvSpPr/>
          <p:nvPr/>
        </p:nvSpPr>
        <p:spPr>
          <a:xfrm flipH="1">
            <a:off x="4526627" y="761799"/>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spAutoFit/>
          </a:bodyPr>
          <a:lstStyle/>
          <a:p>
            <a:endParaRPr dirty="0"/>
          </a:p>
        </p:txBody>
      </p:sp>
      <p:sp>
        <p:nvSpPr>
          <p:cNvPr id="29" name="Shape 29"/>
          <p:cNvSpPr>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l" rtl="0">
              <a:spcBef>
                <a:spcPts val="0"/>
              </a:spcBef>
              <a:buSzPct val="100000"/>
              <a:buFont typeface="Georgia"/>
              <a:buNone/>
              <a:defRPr sz="4800" b="0">
                <a:solidFill>
                  <a:schemeClr val="lt1"/>
                </a:solidFill>
                <a:latin typeface="Georgia"/>
                <a:ea typeface="Georgia"/>
                <a:cs typeface="Georgia"/>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r>
              <a:rPr lang="en-US" smtClean="0"/>
              <a:t>Click to edit Master title style</a:t>
            </a:r>
            <a:endParaRPr/>
          </a:p>
        </p:txBody>
      </p:sp>
      <p:sp>
        <p:nvSpPr>
          <p:cNvPr id="30" name="Shape 30"/>
          <p:cNvSpPr/>
          <p:nvPr/>
        </p:nvSpPr>
        <p:spPr>
          <a:xfrm rot="10800000">
            <a:off x="4526627" y="1551358"/>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000000">
              <a:alpha val="7843"/>
            </a:srgbClr>
          </a:solidFill>
          <a:ln>
            <a:noFill/>
          </a:ln>
        </p:spPr>
        <p:txBody>
          <a:bodyPr lIns="91425" tIns="45700" rIns="91425" bIns="45700" anchor="ctr" anchorCtr="0">
            <a:spAutoFit/>
          </a:bodyPr>
          <a:lstStyle/>
          <a:p>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31"/>
        <p:cNvGrpSpPr/>
        <p:nvPr/>
      </p:nvGrpSpPr>
      <p:grpSpPr>
        <a:xfrm>
          <a:off x="0" y="0"/>
          <a:ext cx="0" cy="0"/>
          <a:chOff x="0" y="0"/>
          <a:chExt cx="0" cy="0"/>
        </a:xfrm>
      </p:grpSpPr>
      <p:sp>
        <p:nvSpPr>
          <p:cNvPr id="32" name="Shape 32"/>
          <p:cNvSpPr/>
          <p:nvPr/>
        </p:nvSpPr>
        <p:spPr>
          <a:xfrm rot="10800000" flipH="1">
            <a:off x="0" y="5883599"/>
            <a:ext cx="9144000" cy="974400"/>
          </a:xfrm>
          <a:prstGeom prst="rect">
            <a:avLst/>
          </a:prstGeom>
          <a:solidFill>
            <a:srgbClr val="FFFFFF"/>
          </a:solidFill>
          <a:ln>
            <a:noFill/>
          </a:ln>
        </p:spPr>
        <p:txBody>
          <a:bodyPr lIns="91425" tIns="45700" rIns="91425" bIns="45700" anchor="ctr" anchorCtr="0">
            <a:spAutoFit/>
          </a:bodyPr>
          <a:lstStyle/>
          <a:p>
            <a:endParaRPr dirty="0"/>
          </a:p>
        </p:txBody>
      </p:sp>
      <p:sp>
        <p:nvSpPr>
          <p:cNvPr id="33" name="Shape 33"/>
          <p:cNvSpPr/>
          <p:nvPr/>
        </p:nvSpPr>
        <p:spPr>
          <a:xfrm flipH="1">
            <a:off x="4526627" y="5094446"/>
            <a:ext cx="4617372" cy="790108"/>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lIns="91425" tIns="45700" rIns="91425" bIns="45700" anchor="ctr" anchorCtr="0">
            <a:spAutoFit/>
          </a:bodyPr>
          <a:lstStyle/>
          <a:p>
            <a:endParaRPr dirty="0"/>
          </a:p>
        </p:txBody>
      </p:sp>
      <p:sp>
        <p:nvSpPr>
          <p:cNvPr id="34" name="Shape 34"/>
          <p:cNvSpPr/>
          <p:nvPr/>
        </p:nvSpPr>
        <p:spPr>
          <a:xfrm rot="10800000">
            <a:off x="4526627" y="5884005"/>
            <a:ext cx="4617372" cy="759612"/>
          </a:xfrm>
          <a:custGeom>
            <a:avLst/>
            <a:gdLst/>
            <a:ahLst/>
            <a:cxnLst/>
            <a:rect l="0" t="0" r="0" b="0"/>
            <a:pathLst>
              <a:path w="4617373" h="1108924" extrusionOk="0">
                <a:moveTo>
                  <a:pt x="1199" y="1108924"/>
                </a:moveTo>
                <a:lnTo>
                  <a:pt x="4617373" y="1108924"/>
                </a:lnTo>
                <a:lnTo>
                  <a:pt x="0" y="0"/>
                </a:lnTo>
                <a:cubicBezTo>
                  <a:pt x="400" y="369641"/>
                  <a:pt x="799" y="739283"/>
                  <a:pt x="1199" y="1108924"/>
                </a:cubicBezTo>
                <a:close/>
              </a:path>
            </a:pathLst>
          </a:custGeom>
          <a:solidFill>
            <a:srgbClr val="000000">
              <a:alpha val="7843"/>
            </a:srgbClr>
          </a:solidFill>
          <a:ln>
            <a:noFill/>
          </a:ln>
        </p:spPr>
        <p:txBody>
          <a:bodyPr lIns="91425" tIns="45700" rIns="91425" bIns="45700" anchor="ctr" anchorCtr="0">
            <a:spAutoFit/>
          </a:bodyPr>
          <a:lstStyle/>
          <a:p>
            <a:endParaRPr dirty="0"/>
          </a:p>
        </p:txBody>
      </p:sp>
      <p:sp>
        <p:nvSpPr>
          <p:cNvPr id="35" name="Shape 35"/>
          <p:cNvSpPr>
            <a:spLocks noGrp="1"/>
          </p:cNvSpPr>
          <p:nvPr>
            <p:ph type="body" idx="1"/>
          </p:nvPr>
        </p:nvSpPr>
        <p:spPr>
          <a:xfrm>
            <a:off x="457200" y="5895635"/>
            <a:ext cx="8229600" cy="673800"/>
          </a:xfrm>
          <a:prstGeom prst="rect">
            <a:avLst/>
          </a:prstGeom>
          <a:noFill/>
          <a:ln>
            <a:noFill/>
          </a:ln>
        </p:spPr>
        <p:txBody>
          <a:bodyPr lIns="91425" tIns="91425" rIns="91425" bIns="91425" anchor="ctr" anchorCtr="0"/>
          <a:lstStyle>
            <a:lvl1pPr marL="342900" indent="-342900" algn="l" rtl="0">
              <a:lnSpc>
                <a:spcPct val="100000"/>
              </a:lnSpc>
              <a:spcBef>
                <a:spcPts val="0"/>
              </a:spcBef>
              <a:spcAft>
                <a:spcPts val="0"/>
              </a:spcAft>
              <a:buClr>
                <a:schemeClr val="dk2"/>
              </a:buClr>
              <a:buSzPct val="166666"/>
              <a:buFont typeface="Arial"/>
              <a:buChar char="•"/>
              <a:defRPr sz="2400" i="1">
                <a:solidFill>
                  <a:schemeClr val="dk2"/>
                </a:solidFill>
              </a:defRPr>
            </a:lvl1pPr>
            <a:lvl2pPr marL="342900" indent="-342900" algn="l" rtl="0">
              <a:lnSpc>
                <a:spcPct val="100000"/>
              </a:lnSpc>
              <a:spcBef>
                <a:spcPts val="0"/>
              </a:spcBef>
              <a:spcAft>
                <a:spcPts val="0"/>
              </a:spcAft>
              <a:buClr>
                <a:schemeClr val="dk2"/>
              </a:buClr>
              <a:buSzPct val="100000"/>
              <a:buFont typeface="Courier New"/>
              <a:buChar char="o"/>
              <a:defRPr sz="2400" i="1">
                <a:solidFill>
                  <a:schemeClr val="dk2"/>
                </a:solidFill>
              </a:defRPr>
            </a:lvl2pPr>
            <a:lvl3pPr marL="342900" indent="-342900" algn="l" rtl="0">
              <a:lnSpc>
                <a:spcPct val="100000"/>
              </a:lnSpc>
              <a:spcBef>
                <a:spcPts val="0"/>
              </a:spcBef>
              <a:spcAft>
                <a:spcPts val="0"/>
              </a:spcAft>
              <a:buClr>
                <a:schemeClr val="dk2"/>
              </a:buClr>
              <a:buSzPct val="100000"/>
              <a:buFont typeface="Wingdings"/>
              <a:buChar char="§"/>
              <a:defRPr sz="2400" i="1">
                <a:solidFill>
                  <a:schemeClr val="dk2"/>
                </a:solidFill>
              </a:defRPr>
            </a:lvl3pPr>
            <a:lvl4pPr marL="342900" indent="-342900" algn="l" rtl="0">
              <a:lnSpc>
                <a:spcPct val="100000"/>
              </a:lnSpc>
              <a:spcBef>
                <a:spcPts val="0"/>
              </a:spcBef>
              <a:spcAft>
                <a:spcPts val="0"/>
              </a:spcAft>
              <a:buClr>
                <a:schemeClr val="dk2"/>
              </a:buClr>
              <a:buSzPct val="166666"/>
              <a:buFont typeface="Arial"/>
              <a:buChar char="•"/>
              <a:defRPr sz="2400" i="1">
                <a:solidFill>
                  <a:schemeClr val="dk2"/>
                </a:solidFill>
              </a:defRPr>
            </a:lvl4pPr>
            <a:lvl5pPr marL="342900" indent="-342900" algn="l" rtl="0">
              <a:lnSpc>
                <a:spcPct val="100000"/>
              </a:lnSpc>
              <a:spcBef>
                <a:spcPts val="0"/>
              </a:spcBef>
              <a:spcAft>
                <a:spcPts val="0"/>
              </a:spcAft>
              <a:buClr>
                <a:schemeClr val="dk2"/>
              </a:buClr>
              <a:buSzPct val="100000"/>
              <a:buFont typeface="Courier New"/>
              <a:buChar char="o"/>
              <a:defRPr sz="2400" i="1">
                <a:solidFill>
                  <a:schemeClr val="dk2"/>
                </a:solidFill>
              </a:defRPr>
            </a:lvl5pPr>
            <a:lvl6pPr marL="342900" indent="-342900" algn="l" rtl="0">
              <a:lnSpc>
                <a:spcPct val="100000"/>
              </a:lnSpc>
              <a:spcBef>
                <a:spcPts val="0"/>
              </a:spcBef>
              <a:spcAft>
                <a:spcPts val="0"/>
              </a:spcAft>
              <a:buClr>
                <a:schemeClr val="dk2"/>
              </a:buClr>
              <a:buSzPct val="100000"/>
              <a:buFont typeface="Wingdings"/>
              <a:buChar char="§"/>
              <a:defRPr sz="2400" i="1">
                <a:solidFill>
                  <a:schemeClr val="dk2"/>
                </a:solidFill>
              </a:defRPr>
            </a:lvl6pPr>
            <a:lvl7pPr marL="342900" indent="-342900" algn="l" rtl="0">
              <a:lnSpc>
                <a:spcPct val="100000"/>
              </a:lnSpc>
              <a:spcBef>
                <a:spcPts val="0"/>
              </a:spcBef>
              <a:spcAft>
                <a:spcPts val="0"/>
              </a:spcAft>
              <a:buClr>
                <a:schemeClr val="dk2"/>
              </a:buClr>
              <a:buSzPct val="166666"/>
              <a:buFont typeface="Arial"/>
              <a:buChar char="•"/>
              <a:defRPr sz="2400" i="1">
                <a:solidFill>
                  <a:schemeClr val="dk2"/>
                </a:solidFill>
              </a:defRPr>
            </a:lvl7pPr>
            <a:lvl8pPr marL="342900" indent="-342900" algn="l" rtl="0">
              <a:lnSpc>
                <a:spcPct val="100000"/>
              </a:lnSpc>
              <a:spcBef>
                <a:spcPts val="0"/>
              </a:spcBef>
              <a:spcAft>
                <a:spcPts val="0"/>
              </a:spcAft>
              <a:buClr>
                <a:schemeClr val="dk2"/>
              </a:buClr>
              <a:buSzPct val="100000"/>
              <a:buFont typeface="Courier New"/>
              <a:buChar char="o"/>
              <a:defRPr sz="2400" i="1">
                <a:solidFill>
                  <a:schemeClr val="dk2"/>
                </a:solidFill>
              </a:defRPr>
            </a:lvl8pPr>
            <a:lvl9pPr marL="342900" indent="-342900" algn="l" rtl="0">
              <a:lnSpc>
                <a:spcPct val="100000"/>
              </a:lnSpc>
              <a:spcBef>
                <a:spcPts val="0"/>
              </a:spcBef>
              <a:spcAft>
                <a:spcPts val="0"/>
              </a:spcAft>
              <a:buClr>
                <a:schemeClr val="dk2"/>
              </a:buClr>
              <a:buSzPct val="100000"/>
              <a:buFont typeface="Wingdings"/>
              <a:buChar char="§"/>
              <a:defRPr sz="2400" i="1">
                <a:solidFill>
                  <a:schemeClr val="dk2"/>
                </a:solidFill>
              </a:defRPr>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extLst/>
          </a:lstStyle>
          <a:p>
            <a:fld id="{8593198D-9FCF-4F43-8DA3-D31A28A399F9}" type="datetimeFigureOut">
              <a:rPr lang="en-US" smtClean="0"/>
              <a:t>4/11/2013</a:t>
            </a:fld>
            <a:endParaRPr lang="en-US" dirty="0"/>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extLst/>
          </a:lstStyle>
          <a:p>
            <a:endParaRPr lang="en-US" dirty="0"/>
          </a:p>
        </p:txBody>
      </p:sp>
      <p:sp>
        <p:nvSpPr>
          <p:cNvPr id="6" name="Slide Number Placeholder 5"/>
          <p:cNvSpPr>
            <a:spLocks noGrp="1"/>
          </p:cNvSpPr>
          <p:nvPr>
            <p:ph type="sldNum" sz="quarter" idx="12"/>
          </p:nvPr>
        </p:nvSpPr>
        <p:spPr>
          <a:xfrm>
            <a:off x="8613648" y="6305550"/>
            <a:ext cx="457200" cy="476250"/>
          </a:xfrm>
          <a:prstGeom prst="rect">
            <a:avLst/>
          </a:prstGeom>
        </p:spPr>
        <p:txBody>
          <a:bodyPr/>
          <a:lstStyle>
            <a:extLst/>
          </a:lstStyle>
          <a:p>
            <a:fld id="{BC0E40CC-2655-4AD4-A170-4E2553D12346}"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gs>
            <a:gs pos="100000">
              <a:schemeClr val="dk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1pPr>
            <a:lvl2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2pPr>
            <a:lvl3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3pPr>
            <a:lvl4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4pPr>
            <a:lvl5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5pPr>
            <a:lvl6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6pPr>
            <a:lvl7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7pPr>
            <a:lvl8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8pPr>
            <a:lvl9pPr marL="0" indent="304800" algn="l" rtl="0">
              <a:spcBef>
                <a:spcPts val="0"/>
              </a:spcBef>
              <a:buClr>
                <a:schemeClr val="lt1"/>
              </a:buClr>
              <a:buSzPct val="100000"/>
              <a:buFont typeface="Georgia"/>
              <a:buNone/>
              <a:defRPr sz="4800" b="0" i="0" u="none" strike="noStrike" cap="none" baseline="0">
                <a:solidFill>
                  <a:schemeClr val="lt1"/>
                </a:solidFill>
                <a:latin typeface="Georgia"/>
                <a:ea typeface="Georgia"/>
                <a:cs typeface="Georgia"/>
                <a:sym typeface="Georgia"/>
              </a:defRPr>
            </a:lvl9pPr>
          </a:lstStyle>
          <a:p>
            <a:endParaRPr/>
          </a:p>
        </p:txBody>
      </p:sp>
      <p:sp>
        <p:nvSpPr>
          <p:cNvPr id="6" name="Shape 6"/>
          <p:cNvSpPr>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dk1"/>
              </a:buClr>
              <a:buSzPct val="166666"/>
              <a:buFont typeface="Arial"/>
              <a:buChar char="•"/>
              <a:defRPr sz="3000" b="0" i="0" u="none" strike="noStrike" cap="none" baseline="0">
                <a:solidFill>
                  <a:schemeClr val="dk1"/>
                </a:solidFill>
                <a:latin typeface="Georgia"/>
                <a:ea typeface="Georgia"/>
                <a:cs typeface="Georgia"/>
                <a:sym typeface="Georgia"/>
              </a:defRPr>
            </a:lvl1pPr>
            <a:lvl2pPr marL="742950" indent="-285750" algn="l" rtl="0">
              <a:spcBef>
                <a:spcPts val="480"/>
              </a:spcBef>
              <a:buClr>
                <a:schemeClr val="dk1"/>
              </a:buClr>
              <a:buSzPct val="100000"/>
              <a:buFont typeface="Courier New"/>
              <a:buChar char="o"/>
              <a:defRPr sz="2400" b="0" i="0" u="none" strike="noStrike" cap="none" baseline="0">
                <a:solidFill>
                  <a:schemeClr val="dk1"/>
                </a:solidFill>
                <a:latin typeface="Georgia"/>
                <a:ea typeface="Georgia"/>
                <a:cs typeface="Georgia"/>
                <a:sym typeface="Georgia"/>
              </a:defRPr>
            </a:lvl2pPr>
            <a:lvl3pPr marL="1143000" indent="-228600" algn="l" rtl="0">
              <a:spcBef>
                <a:spcPts val="480"/>
              </a:spcBef>
              <a:buClr>
                <a:schemeClr val="dk1"/>
              </a:buClr>
              <a:buSzPct val="100000"/>
              <a:buFont typeface="Wingdings"/>
              <a:buChar char="§"/>
              <a:defRPr sz="2400" b="0" i="0" u="none" strike="noStrike" cap="none" baseline="0">
                <a:solidFill>
                  <a:schemeClr val="dk1"/>
                </a:solidFill>
                <a:latin typeface="Georgia"/>
                <a:ea typeface="Georgia"/>
                <a:cs typeface="Georgia"/>
                <a:sym typeface="Georgia"/>
              </a:defRPr>
            </a:lvl3pPr>
            <a:lvl4pPr marL="1600200" indent="-228600" algn="l" rtl="0">
              <a:spcBef>
                <a:spcPts val="360"/>
              </a:spcBef>
              <a:buClr>
                <a:schemeClr val="dk1"/>
              </a:buClr>
              <a:buSzPct val="166666"/>
              <a:buFont typeface="Arial"/>
              <a:buChar char="•"/>
              <a:defRPr sz="1800" b="0" i="0" u="none" strike="noStrike" cap="none" baseline="0">
                <a:solidFill>
                  <a:schemeClr val="dk1"/>
                </a:solidFill>
                <a:latin typeface="Georgia"/>
                <a:ea typeface="Georgia"/>
                <a:cs typeface="Georgia"/>
                <a:sym typeface="Georgia"/>
              </a:defRPr>
            </a:lvl4pPr>
            <a:lvl5pPr marL="2057400" indent="-228600" algn="l" rtl="0">
              <a:spcBef>
                <a:spcPts val="360"/>
              </a:spcBef>
              <a:buClr>
                <a:schemeClr val="dk1"/>
              </a:buClr>
              <a:buSzPct val="100000"/>
              <a:buFont typeface="Courier New"/>
              <a:buChar char="o"/>
              <a:defRPr sz="1800" b="0" i="0" u="none" strike="noStrike" cap="none" baseline="0">
                <a:solidFill>
                  <a:schemeClr val="dk1"/>
                </a:solidFill>
                <a:latin typeface="Georgia"/>
                <a:ea typeface="Georgia"/>
                <a:cs typeface="Georgia"/>
                <a:sym typeface="Georgia"/>
              </a:defRPr>
            </a:lvl5pPr>
            <a:lvl6pPr marL="2514600" indent="-228600" algn="l" rtl="0">
              <a:spcBef>
                <a:spcPts val="360"/>
              </a:spcBef>
              <a:buClr>
                <a:schemeClr val="dk1"/>
              </a:buClr>
              <a:buSzPct val="100000"/>
              <a:buFont typeface="Wingdings"/>
              <a:buChar char="§"/>
              <a:defRPr sz="1800" b="0" i="0" u="none" strike="noStrike" cap="none" baseline="0">
                <a:solidFill>
                  <a:schemeClr val="dk1"/>
                </a:solidFill>
                <a:latin typeface="Georgia"/>
                <a:ea typeface="Georgia"/>
                <a:cs typeface="Georgia"/>
                <a:sym typeface="Georgia"/>
              </a:defRPr>
            </a:lvl6pPr>
            <a:lvl7pPr marL="2971800" indent="-228600" algn="l" rtl="0">
              <a:spcBef>
                <a:spcPts val="360"/>
              </a:spcBef>
              <a:buClr>
                <a:schemeClr val="dk1"/>
              </a:buClr>
              <a:buSzPct val="166666"/>
              <a:buFont typeface="Arial"/>
              <a:buChar char="•"/>
              <a:defRPr sz="1800" b="0" i="0" u="none" strike="noStrike" cap="none" baseline="0">
                <a:solidFill>
                  <a:schemeClr val="dk1"/>
                </a:solidFill>
                <a:latin typeface="Georgia"/>
                <a:ea typeface="Georgia"/>
                <a:cs typeface="Georgia"/>
                <a:sym typeface="Georgia"/>
              </a:defRPr>
            </a:lvl7pPr>
            <a:lvl8pPr marL="3429000" indent="-228600" algn="l" rtl="0">
              <a:spcBef>
                <a:spcPts val="360"/>
              </a:spcBef>
              <a:buClr>
                <a:schemeClr val="dk1"/>
              </a:buClr>
              <a:buSzPct val="100000"/>
              <a:buFont typeface="Courier New"/>
              <a:buChar char="o"/>
              <a:defRPr sz="1800" b="0" i="0" u="none" strike="noStrike" cap="none" baseline="0">
                <a:solidFill>
                  <a:schemeClr val="dk1"/>
                </a:solidFill>
                <a:latin typeface="Georgia"/>
                <a:ea typeface="Georgia"/>
                <a:cs typeface="Georgia"/>
                <a:sym typeface="Georgia"/>
              </a:defRPr>
            </a:lvl8pPr>
            <a:lvl9pPr marL="3886200" indent="-228600" algn="l" rtl="0">
              <a:spcBef>
                <a:spcPts val="360"/>
              </a:spcBef>
              <a:buClr>
                <a:schemeClr val="dk1"/>
              </a:buClr>
              <a:buSzPct val="100000"/>
              <a:buFont typeface="Wingdings"/>
              <a:buChar char="§"/>
              <a:defRPr sz="1800" b="0" i="0" u="none" strike="noStrike" cap="none" baseline="0">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1" r:id="rId6"/>
  </p:sldLayoutIdLst>
  <p:txStyles>
    <p:title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00" y="2209800"/>
            <a:ext cx="7543800" cy="659167"/>
          </a:xfrm>
        </p:spPr>
        <p:txBody>
          <a:bodyPr anchor="ctr" anchorCtr="1">
            <a:normAutofit fontScale="90000"/>
          </a:bodyPr>
          <a:lstStyle/>
          <a:p>
            <a:pPr algn="ctr"/>
            <a:r>
              <a:rPr lang="en-US" dirty="0" smtClean="0"/>
              <a:t>Bullying at the Collegiate Level:  A Case Study</a:t>
            </a:r>
            <a:endParaRPr lang="en-US" dirty="0"/>
          </a:p>
        </p:txBody>
      </p:sp>
      <p:sp>
        <p:nvSpPr>
          <p:cNvPr id="3" name="Subtitle 2"/>
          <p:cNvSpPr>
            <a:spLocks noGrp="1"/>
          </p:cNvSpPr>
          <p:nvPr>
            <p:ph type="subTitle" idx="1"/>
          </p:nvPr>
        </p:nvSpPr>
        <p:spPr>
          <a:xfrm>
            <a:off x="723900" y="4343400"/>
            <a:ext cx="7696200" cy="1600200"/>
          </a:xfrm>
        </p:spPr>
        <p:txBody>
          <a:bodyPr anchor="ctr" anchorCtr="1">
            <a:noAutofit/>
          </a:bodyPr>
          <a:lstStyle/>
          <a:p>
            <a:pPr algn="ctr"/>
            <a:r>
              <a:rPr lang="en-US" sz="2400" dirty="0" smtClean="0"/>
              <a:t>Katlyn Hogue &amp; Marissa Disbrow</a:t>
            </a:r>
          </a:p>
          <a:p>
            <a:pPr algn="ctr"/>
            <a:r>
              <a:rPr lang="en-US" sz="2400" dirty="0" smtClean="0"/>
              <a:t>Hanover College</a:t>
            </a:r>
          </a:p>
          <a:p>
            <a:pPr algn="ctr"/>
            <a:r>
              <a:rPr lang="en-US" sz="2400" dirty="0" smtClean="0"/>
              <a:t>2013</a:t>
            </a:r>
            <a:endParaRPr lang="en-US" sz="2400" dirty="0"/>
          </a:p>
        </p:txBody>
      </p:sp>
    </p:spTree>
    <p:extLst>
      <p:ext uri="{BB962C8B-B14F-4D97-AF65-F5344CB8AC3E}">
        <p14:creationId xmlns:p14="http://schemas.microsoft.com/office/powerpoint/2010/main" val="2164976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Materials and Procedure </a:t>
            </a:r>
            <a:endParaRPr lang="en-US" dirty="0"/>
          </a:p>
        </p:txBody>
      </p:sp>
      <p:sp>
        <p:nvSpPr>
          <p:cNvPr id="3" name="Text Placeholder 2"/>
          <p:cNvSpPr>
            <a:spLocks noGrp="1"/>
          </p:cNvSpPr>
          <p:nvPr>
            <p:ph type="body" idx="1"/>
          </p:nvPr>
        </p:nvSpPr>
        <p:spPr>
          <a:xfrm>
            <a:off x="457200" y="1828800"/>
            <a:ext cx="8229600" cy="4114800"/>
          </a:xfrm>
        </p:spPr>
        <p:txBody>
          <a:bodyPr/>
          <a:lstStyle/>
          <a:p>
            <a:pPr marL="0" indent="0">
              <a:buNone/>
            </a:pPr>
            <a:r>
              <a:rPr lang="en-US" dirty="0" smtClean="0"/>
              <a:t>Participants completed a questionnaire about their bullying experiences on campus that contained three sections:</a:t>
            </a:r>
          </a:p>
          <a:p>
            <a:r>
              <a:rPr lang="en-US" sz="2600" dirty="0" smtClean="0"/>
              <a:t>Situations in which they witnessed bullying</a:t>
            </a:r>
          </a:p>
          <a:p>
            <a:r>
              <a:rPr lang="en-US" sz="2600" dirty="0" smtClean="0"/>
              <a:t>Situations in which they were the victim of bullying</a:t>
            </a:r>
          </a:p>
          <a:p>
            <a:r>
              <a:rPr lang="en-US" sz="2600" dirty="0" smtClean="0"/>
              <a:t>Situations in which they were the bully.</a:t>
            </a:r>
          </a:p>
        </p:txBody>
      </p:sp>
    </p:spTree>
    <p:extLst>
      <p:ext uri="{BB962C8B-B14F-4D97-AF65-F5344CB8AC3E}">
        <p14:creationId xmlns:p14="http://schemas.microsoft.com/office/powerpoint/2010/main" val="2817957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Witness &amp; Victim Section </a:t>
            </a:r>
            <a:endParaRPr lang="en-US" dirty="0"/>
          </a:p>
        </p:txBody>
      </p:sp>
      <p:sp>
        <p:nvSpPr>
          <p:cNvPr id="3" name="Text Placeholder 2"/>
          <p:cNvSpPr>
            <a:spLocks noGrp="1"/>
          </p:cNvSpPr>
          <p:nvPr>
            <p:ph type="body" idx="1"/>
          </p:nvPr>
        </p:nvSpPr>
        <p:spPr/>
        <p:txBody>
          <a:bodyPr/>
          <a:lstStyle/>
          <a:p>
            <a:pPr marL="0" indent="0">
              <a:buNone/>
            </a:pPr>
            <a:endParaRPr lang="en-US" sz="2000" dirty="0" smtClean="0"/>
          </a:p>
          <a:p>
            <a:pPr lvl="1"/>
            <a:r>
              <a:rPr lang="en-US" dirty="0"/>
              <a:t>There were statements describing the different types of </a:t>
            </a:r>
            <a:r>
              <a:rPr lang="en-US" dirty="0" smtClean="0"/>
              <a:t>bullying behavior </a:t>
            </a:r>
            <a:r>
              <a:rPr lang="en-US" dirty="0"/>
              <a:t>and if they had ever occurred</a:t>
            </a:r>
            <a:r>
              <a:rPr lang="en-US" dirty="0" smtClean="0"/>
              <a:t>.</a:t>
            </a:r>
            <a:br>
              <a:rPr lang="en-US" dirty="0" smtClean="0"/>
            </a:br>
            <a:endParaRPr lang="en-US" dirty="0" smtClean="0"/>
          </a:p>
          <a:p>
            <a:pPr lvl="2"/>
            <a:r>
              <a:rPr lang="en-US" dirty="0" smtClean="0"/>
              <a:t>Example: “</a:t>
            </a:r>
            <a:r>
              <a:rPr lang="en-US" dirty="0"/>
              <a:t>The person made posts on Facebook or Twitter that made the student(s) upset or </a:t>
            </a:r>
            <a:r>
              <a:rPr lang="en-US" dirty="0" smtClean="0"/>
              <a:t>uncomfortable.”</a:t>
            </a:r>
            <a:br>
              <a:rPr lang="en-US" dirty="0" smtClean="0"/>
            </a:br>
            <a:endParaRPr lang="en-US" dirty="0" smtClean="0"/>
          </a:p>
          <a:p>
            <a:pPr lvl="1"/>
            <a:r>
              <a:rPr lang="en-US" dirty="0" smtClean="0"/>
              <a:t>There was an optional open-ended question about a specific incident.</a:t>
            </a:r>
            <a:endParaRPr lang="en-US" dirty="0"/>
          </a:p>
        </p:txBody>
      </p:sp>
    </p:spTree>
    <p:extLst>
      <p:ext uri="{BB962C8B-B14F-4D97-AF65-F5344CB8AC3E}">
        <p14:creationId xmlns:p14="http://schemas.microsoft.com/office/powerpoint/2010/main" val="4040632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Bully Section</a:t>
            </a:r>
            <a:endParaRPr lang="en-US" dirty="0"/>
          </a:p>
        </p:txBody>
      </p:sp>
      <p:sp>
        <p:nvSpPr>
          <p:cNvPr id="3" name="Text Placeholder 2"/>
          <p:cNvSpPr>
            <a:spLocks noGrp="1"/>
          </p:cNvSpPr>
          <p:nvPr>
            <p:ph type="body" idx="1"/>
          </p:nvPr>
        </p:nvSpPr>
        <p:spPr/>
        <p:txBody>
          <a:bodyPr/>
          <a:lstStyle/>
          <a:p>
            <a:pPr marL="0" indent="0">
              <a:buNone/>
            </a:pPr>
            <a:endParaRPr lang="en-US" sz="1600" dirty="0" smtClean="0"/>
          </a:p>
          <a:p>
            <a:pPr lvl="1"/>
            <a:r>
              <a:rPr lang="en-US" dirty="0"/>
              <a:t>There </a:t>
            </a:r>
            <a:r>
              <a:rPr lang="en-US" dirty="0" smtClean="0"/>
              <a:t>was an </a:t>
            </a:r>
            <a:r>
              <a:rPr lang="en-US" dirty="0"/>
              <a:t>optional open-ended </a:t>
            </a:r>
            <a:r>
              <a:rPr lang="en-US" dirty="0" smtClean="0"/>
              <a:t>question:</a:t>
            </a:r>
            <a:endParaRPr lang="en-US" dirty="0"/>
          </a:p>
          <a:p>
            <a:pPr marL="914400" lvl="2" indent="0">
              <a:buNone/>
            </a:pPr>
            <a:r>
              <a:rPr lang="en-US" dirty="0" smtClean="0"/>
              <a:t/>
            </a:r>
            <a:br>
              <a:rPr lang="en-US" dirty="0" smtClean="0"/>
            </a:br>
            <a:r>
              <a:rPr lang="en-US" dirty="0" smtClean="0"/>
              <a:t>“</a:t>
            </a:r>
            <a:r>
              <a:rPr lang="en-US" dirty="0"/>
              <a:t>Can you describe, in as much detail as you would like, an incident in which you bullied another student(s) at Hanover College</a:t>
            </a:r>
            <a:r>
              <a:rPr lang="en-US" dirty="0" smtClean="0"/>
              <a:t>?”</a:t>
            </a:r>
            <a:endParaRPr lang="en-US" dirty="0"/>
          </a:p>
        </p:txBody>
      </p:sp>
    </p:spTree>
    <p:extLst>
      <p:ext uri="{BB962C8B-B14F-4D97-AF65-F5344CB8AC3E}">
        <p14:creationId xmlns:p14="http://schemas.microsoft.com/office/powerpoint/2010/main" val="1497936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t>Frequency of Bullying Behavior</a:t>
            </a:r>
            <a:endParaRPr lang="en-US" sz="4200" dirty="0"/>
          </a:p>
        </p:txBody>
      </p:sp>
      <p:graphicFrame>
        <p:nvGraphicFramePr>
          <p:cNvPr id="6" name="Table 5"/>
          <p:cNvGraphicFramePr>
            <a:graphicFrameLocks noGrp="1"/>
          </p:cNvGraphicFramePr>
          <p:nvPr>
            <p:extLst>
              <p:ext uri="{D42A27DB-BD31-4B8C-83A1-F6EECF244321}">
                <p14:modId xmlns:p14="http://schemas.microsoft.com/office/powerpoint/2010/main" val="1325413498"/>
              </p:ext>
            </p:extLst>
          </p:nvPr>
        </p:nvGraphicFramePr>
        <p:xfrm>
          <a:off x="304800" y="1371600"/>
          <a:ext cx="8534400" cy="5279423"/>
        </p:xfrm>
        <a:graphic>
          <a:graphicData uri="http://schemas.openxmlformats.org/drawingml/2006/table">
            <a:tbl>
              <a:tblPr firstRow="1" firstCol="1" bandRow="1">
                <a:tableStyleId>{5C22544A-7EE6-4342-B048-85BDC9FD1C3A}</a:tableStyleId>
              </a:tblPr>
              <a:tblGrid>
                <a:gridCol w="2133600"/>
                <a:gridCol w="2133600"/>
                <a:gridCol w="2133600"/>
                <a:gridCol w="2133600"/>
              </a:tblGrid>
              <a:tr h="677009">
                <a:tc>
                  <a:txBody>
                    <a:bodyPr/>
                    <a:lstStyle/>
                    <a:p>
                      <a:pPr algn="ctr"/>
                      <a:endParaRPr lang="en-US" sz="2000" dirty="0">
                        <a:solidFill>
                          <a:srgbClr val="5F497A"/>
                        </a:solidFill>
                        <a:effectLst/>
                        <a:latin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Mean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St. Deviation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Valid N </a:t>
                      </a:r>
                      <a:endParaRPr lang="en-US" sz="2000" dirty="0">
                        <a:solidFill>
                          <a:srgbClr val="5F497A"/>
                        </a:solidFill>
                        <a:effectLst/>
                        <a:latin typeface="Calibri"/>
                        <a:ea typeface="Calibri"/>
                        <a:cs typeface="Times New Roman"/>
                      </a:endParaRPr>
                    </a:p>
                  </a:txBody>
                  <a:tcPr marL="68580" marR="68580" marT="0" marB="0"/>
                </a:tc>
              </a:tr>
              <a:tr h="767069">
                <a:tc>
                  <a:txBody>
                    <a:bodyPr/>
                    <a:lstStyle/>
                    <a:p>
                      <a:pPr marL="0" marR="0" algn="ctr">
                        <a:lnSpc>
                          <a:spcPct val="115000"/>
                        </a:lnSpc>
                        <a:spcBef>
                          <a:spcPts val="0"/>
                        </a:spcBef>
                        <a:spcAft>
                          <a:spcPts val="0"/>
                        </a:spcAft>
                      </a:pPr>
                      <a:r>
                        <a:rPr lang="en-US" sz="2000" dirty="0" smtClean="0">
                          <a:effectLst/>
                        </a:rPr>
                        <a:t>Witness Relational </a:t>
                      </a:r>
                      <a:endParaRPr lang="en-US" sz="2000" dirty="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1.219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0.504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194 </a:t>
                      </a:r>
                      <a:endParaRPr lang="en-US" sz="2000">
                        <a:solidFill>
                          <a:srgbClr val="5F497A"/>
                        </a:solidFill>
                        <a:effectLst/>
                        <a:latin typeface="Calibri"/>
                        <a:ea typeface="Calibri"/>
                        <a:cs typeface="Times New Roman"/>
                      </a:endParaRPr>
                    </a:p>
                  </a:txBody>
                  <a:tcPr marL="68580" marR="68580" marT="0" marB="0"/>
                </a:tc>
              </a:tr>
              <a:tr h="767069">
                <a:tc>
                  <a:txBody>
                    <a:bodyPr/>
                    <a:lstStyle/>
                    <a:p>
                      <a:pPr marL="0" marR="0" algn="ctr">
                        <a:lnSpc>
                          <a:spcPct val="115000"/>
                        </a:lnSpc>
                        <a:spcBef>
                          <a:spcPts val="0"/>
                        </a:spcBef>
                        <a:spcAft>
                          <a:spcPts val="0"/>
                        </a:spcAft>
                      </a:pPr>
                      <a:r>
                        <a:rPr lang="en-US" sz="2000" dirty="0" smtClean="0">
                          <a:effectLst/>
                        </a:rPr>
                        <a:t>Victim</a:t>
                      </a:r>
                    </a:p>
                    <a:p>
                      <a:pPr marL="0" marR="0" algn="ctr">
                        <a:lnSpc>
                          <a:spcPct val="115000"/>
                        </a:lnSpc>
                        <a:spcBef>
                          <a:spcPts val="0"/>
                        </a:spcBef>
                        <a:spcAft>
                          <a:spcPts val="0"/>
                        </a:spcAft>
                      </a:pPr>
                      <a:r>
                        <a:rPr lang="en-US" sz="2000" dirty="0" smtClean="0">
                          <a:effectLst/>
                        </a:rPr>
                        <a:t>Relational </a:t>
                      </a:r>
                      <a:endParaRPr lang="en-US" sz="2000" dirty="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0.625 </a:t>
                      </a:r>
                      <a:endParaRPr lang="en-US" sz="2000" dirty="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0.557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180 </a:t>
                      </a:r>
                      <a:endParaRPr lang="en-US" sz="2000">
                        <a:solidFill>
                          <a:srgbClr val="5F497A"/>
                        </a:solidFill>
                        <a:effectLst/>
                        <a:latin typeface="Calibri"/>
                        <a:ea typeface="Calibri"/>
                        <a:cs typeface="Times New Roman"/>
                      </a:endParaRPr>
                    </a:p>
                  </a:txBody>
                  <a:tcPr marL="68580" marR="68580" marT="0" marB="0"/>
                </a:tc>
              </a:tr>
              <a:tr h="767069">
                <a:tc>
                  <a:txBody>
                    <a:bodyPr/>
                    <a:lstStyle/>
                    <a:p>
                      <a:pPr marL="0" marR="0" algn="ctr">
                        <a:lnSpc>
                          <a:spcPct val="115000"/>
                        </a:lnSpc>
                        <a:spcBef>
                          <a:spcPts val="0"/>
                        </a:spcBef>
                        <a:spcAft>
                          <a:spcPts val="0"/>
                        </a:spcAft>
                      </a:pPr>
                      <a:r>
                        <a:rPr lang="en-US" sz="2000" dirty="0" smtClean="0">
                          <a:effectLst/>
                        </a:rPr>
                        <a:t>Witness</a:t>
                      </a:r>
                    </a:p>
                    <a:p>
                      <a:pPr marL="0" marR="0" algn="ctr">
                        <a:lnSpc>
                          <a:spcPct val="115000"/>
                        </a:lnSpc>
                        <a:spcBef>
                          <a:spcPts val="0"/>
                        </a:spcBef>
                        <a:spcAft>
                          <a:spcPts val="0"/>
                        </a:spcAft>
                      </a:pPr>
                      <a:r>
                        <a:rPr lang="en-US" sz="2000" dirty="0" smtClean="0">
                          <a:effectLst/>
                        </a:rPr>
                        <a:t>Cyber </a:t>
                      </a:r>
                      <a:endParaRPr lang="en-US" sz="2000" dirty="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0.625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0.582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194 </a:t>
                      </a:r>
                      <a:endParaRPr lang="en-US" sz="2000">
                        <a:solidFill>
                          <a:srgbClr val="5F497A"/>
                        </a:solidFill>
                        <a:effectLst/>
                        <a:latin typeface="Calibri"/>
                        <a:ea typeface="Calibri"/>
                        <a:cs typeface="Times New Roman"/>
                      </a:endParaRPr>
                    </a:p>
                  </a:txBody>
                  <a:tcPr marL="68580" marR="68580" marT="0" marB="0"/>
                </a:tc>
              </a:tr>
              <a:tr h="767069">
                <a:tc>
                  <a:txBody>
                    <a:bodyPr/>
                    <a:lstStyle/>
                    <a:p>
                      <a:pPr marL="0" marR="0" algn="ctr">
                        <a:lnSpc>
                          <a:spcPct val="115000"/>
                        </a:lnSpc>
                        <a:spcBef>
                          <a:spcPts val="0"/>
                        </a:spcBef>
                        <a:spcAft>
                          <a:spcPts val="0"/>
                        </a:spcAft>
                      </a:pPr>
                      <a:r>
                        <a:rPr lang="en-US" sz="2000" dirty="0" smtClean="0">
                          <a:effectLst/>
                        </a:rPr>
                        <a:t>Witness</a:t>
                      </a:r>
                    </a:p>
                    <a:p>
                      <a:pPr marL="0" marR="0" algn="ctr">
                        <a:lnSpc>
                          <a:spcPct val="115000"/>
                        </a:lnSpc>
                        <a:spcBef>
                          <a:spcPts val="0"/>
                        </a:spcBef>
                        <a:spcAft>
                          <a:spcPts val="0"/>
                        </a:spcAft>
                      </a:pPr>
                      <a:r>
                        <a:rPr lang="en-US" sz="2000" dirty="0" smtClean="0">
                          <a:effectLst/>
                        </a:rPr>
                        <a:t>Physical </a:t>
                      </a:r>
                      <a:endParaRPr lang="en-US" sz="2000" dirty="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0.365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0.571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193 </a:t>
                      </a:r>
                      <a:endParaRPr lang="en-US" sz="2000">
                        <a:solidFill>
                          <a:srgbClr val="5F497A"/>
                        </a:solidFill>
                        <a:effectLst/>
                        <a:latin typeface="Calibri"/>
                        <a:ea typeface="Calibri"/>
                        <a:cs typeface="Times New Roman"/>
                      </a:endParaRPr>
                    </a:p>
                  </a:txBody>
                  <a:tcPr marL="68580" marR="68580" marT="0" marB="0"/>
                </a:tc>
              </a:tr>
              <a:tr h="767069">
                <a:tc>
                  <a:txBody>
                    <a:bodyPr/>
                    <a:lstStyle/>
                    <a:p>
                      <a:pPr marL="0" marR="0" algn="ctr">
                        <a:lnSpc>
                          <a:spcPct val="115000"/>
                        </a:lnSpc>
                        <a:spcBef>
                          <a:spcPts val="0"/>
                        </a:spcBef>
                        <a:spcAft>
                          <a:spcPts val="0"/>
                        </a:spcAft>
                      </a:pPr>
                      <a:r>
                        <a:rPr lang="en-US" sz="2000" dirty="0" smtClean="0">
                          <a:effectLst/>
                        </a:rPr>
                        <a:t>Victim</a:t>
                      </a:r>
                    </a:p>
                    <a:p>
                      <a:pPr marL="0" marR="0" algn="ctr">
                        <a:lnSpc>
                          <a:spcPct val="115000"/>
                        </a:lnSpc>
                        <a:spcBef>
                          <a:spcPts val="0"/>
                        </a:spcBef>
                        <a:spcAft>
                          <a:spcPts val="0"/>
                        </a:spcAft>
                      </a:pPr>
                      <a:r>
                        <a:rPr lang="en-US" sz="2000" dirty="0" smtClean="0">
                          <a:effectLst/>
                        </a:rPr>
                        <a:t>Cyber </a:t>
                      </a:r>
                      <a:endParaRPr lang="en-US" sz="2000" dirty="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0.228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0.466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179 </a:t>
                      </a:r>
                      <a:endParaRPr lang="en-US" sz="2000">
                        <a:solidFill>
                          <a:srgbClr val="5F497A"/>
                        </a:solidFill>
                        <a:effectLst/>
                        <a:latin typeface="Calibri"/>
                        <a:ea typeface="Calibri"/>
                        <a:cs typeface="Times New Roman"/>
                      </a:endParaRPr>
                    </a:p>
                  </a:txBody>
                  <a:tcPr marL="68580" marR="68580" marT="0" marB="0"/>
                </a:tc>
              </a:tr>
              <a:tr h="767069">
                <a:tc>
                  <a:txBody>
                    <a:bodyPr/>
                    <a:lstStyle/>
                    <a:p>
                      <a:pPr marL="0" marR="0" algn="ctr">
                        <a:lnSpc>
                          <a:spcPct val="115000"/>
                        </a:lnSpc>
                        <a:spcBef>
                          <a:spcPts val="0"/>
                        </a:spcBef>
                        <a:spcAft>
                          <a:spcPts val="0"/>
                        </a:spcAft>
                      </a:pPr>
                      <a:r>
                        <a:rPr lang="en-US" sz="2000" dirty="0" smtClean="0">
                          <a:effectLst/>
                        </a:rPr>
                        <a:t>Victim</a:t>
                      </a:r>
                    </a:p>
                    <a:p>
                      <a:pPr marL="0" marR="0" algn="ctr">
                        <a:lnSpc>
                          <a:spcPct val="115000"/>
                        </a:lnSpc>
                        <a:spcBef>
                          <a:spcPts val="0"/>
                        </a:spcBef>
                        <a:spcAft>
                          <a:spcPts val="0"/>
                        </a:spcAft>
                      </a:pPr>
                      <a:r>
                        <a:rPr lang="en-US" sz="2000" dirty="0" smtClean="0">
                          <a:effectLst/>
                        </a:rPr>
                        <a:t>Physical </a:t>
                      </a:r>
                      <a:endParaRPr lang="en-US" sz="2000" dirty="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0.111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0.352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175 </a:t>
                      </a:r>
                      <a:endParaRPr lang="en-US" sz="2000" dirty="0">
                        <a:solidFill>
                          <a:srgbClr val="5F497A"/>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841637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626440697"/>
              </p:ext>
            </p:extLst>
          </p:nvPr>
        </p:nvGraphicFramePr>
        <p:xfrm>
          <a:off x="373117" y="1981200"/>
          <a:ext cx="8305800" cy="2103120"/>
        </p:xfrm>
        <a:graphic>
          <a:graphicData uri="http://schemas.openxmlformats.org/drawingml/2006/table">
            <a:tbl>
              <a:tblPr firstRow="1" firstCol="1" bandRow="1">
                <a:tableStyleId>{5C22544A-7EE6-4342-B048-85BDC9FD1C3A}</a:tableStyleId>
              </a:tblPr>
              <a:tblGrid>
                <a:gridCol w="1384300"/>
                <a:gridCol w="1384300"/>
                <a:gridCol w="1384300"/>
                <a:gridCol w="1384300"/>
                <a:gridCol w="1384300"/>
                <a:gridCol w="1384300"/>
              </a:tblGrid>
              <a:tr h="532623">
                <a:tc>
                  <a:txBody>
                    <a:bodyPr/>
                    <a:lstStyle/>
                    <a:p>
                      <a:pPr algn="ctr"/>
                      <a:endParaRPr lang="en-US" sz="2000" dirty="0">
                        <a:solidFill>
                          <a:srgbClr val="5F497A"/>
                        </a:solidFill>
                        <a:effectLst/>
                        <a:latin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mean of </a:t>
                      </a:r>
                    </a:p>
                    <a:p>
                      <a:pPr marL="0" marR="0" algn="ctr">
                        <a:lnSpc>
                          <a:spcPct val="115000"/>
                        </a:lnSpc>
                        <a:spcBef>
                          <a:spcPts val="0"/>
                        </a:spcBef>
                        <a:spcAft>
                          <a:spcPts val="0"/>
                        </a:spcAft>
                      </a:pPr>
                      <a:r>
                        <a:rPr lang="en-US" sz="2000">
                          <a:effectLst/>
                        </a:rPr>
                        <a:t>Female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mean of </a:t>
                      </a:r>
                    </a:p>
                    <a:p>
                      <a:pPr marL="0" marR="0" algn="ctr">
                        <a:lnSpc>
                          <a:spcPct val="115000"/>
                        </a:lnSpc>
                        <a:spcBef>
                          <a:spcPts val="0"/>
                        </a:spcBef>
                        <a:spcAft>
                          <a:spcPts val="0"/>
                        </a:spcAft>
                      </a:pPr>
                      <a:r>
                        <a:rPr lang="en-US" sz="2000">
                          <a:effectLst/>
                        </a:rPr>
                        <a:t>Male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t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df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p-value </a:t>
                      </a:r>
                      <a:endParaRPr lang="en-US" sz="2000">
                        <a:solidFill>
                          <a:srgbClr val="5F497A"/>
                        </a:solidFill>
                        <a:effectLst/>
                        <a:latin typeface="Calibri"/>
                        <a:ea typeface="Calibri"/>
                        <a:cs typeface="Times New Roman"/>
                      </a:endParaRPr>
                    </a:p>
                  </a:txBody>
                  <a:tcPr marL="68580" marR="68580" marT="0" marB="0"/>
                </a:tc>
              </a:tr>
              <a:tr h="441635">
                <a:tc>
                  <a:txBody>
                    <a:bodyPr/>
                    <a:lstStyle/>
                    <a:p>
                      <a:pPr marL="0" marR="0" algn="ctr">
                        <a:lnSpc>
                          <a:spcPct val="115000"/>
                        </a:lnSpc>
                        <a:spcBef>
                          <a:spcPts val="0"/>
                        </a:spcBef>
                        <a:spcAft>
                          <a:spcPts val="0"/>
                        </a:spcAft>
                      </a:pPr>
                      <a:r>
                        <a:rPr lang="en-US" sz="2000" dirty="0" smtClean="0">
                          <a:effectLst/>
                        </a:rPr>
                        <a:t>Witness</a:t>
                      </a:r>
                    </a:p>
                    <a:p>
                      <a:pPr marL="0" marR="0" algn="ctr">
                        <a:lnSpc>
                          <a:spcPct val="115000"/>
                        </a:lnSpc>
                        <a:spcBef>
                          <a:spcPts val="0"/>
                        </a:spcBef>
                        <a:spcAft>
                          <a:spcPts val="0"/>
                        </a:spcAft>
                      </a:pPr>
                      <a:r>
                        <a:rPr lang="en-US" sz="2000" dirty="0" smtClean="0">
                          <a:effectLst/>
                        </a:rPr>
                        <a:t>Physical </a:t>
                      </a:r>
                      <a:endParaRPr lang="en-US" sz="2000" dirty="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0.2810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0.571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-2.757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74.34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0.00733 </a:t>
                      </a:r>
                      <a:endParaRPr lang="en-US" sz="2000">
                        <a:solidFill>
                          <a:srgbClr val="5F497A"/>
                        </a:solidFill>
                        <a:effectLst/>
                        <a:latin typeface="Calibri"/>
                        <a:ea typeface="Calibri"/>
                        <a:cs typeface="Times New Roman"/>
                      </a:endParaRPr>
                    </a:p>
                  </a:txBody>
                  <a:tcPr marL="68580" marR="68580" marT="0" marB="0"/>
                </a:tc>
              </a:tr>
              <a:tr h="441635">
                <a:tc>
                  <a:txBody>
                    <a:bodyPr/>
                    <a:lstStyle/>
                    <a:p>
                      <a:pPr marL="0" marR="0" algn="ctr">
                        <a:lnSpc>
                          <a:spcPct val="115000"/>
                        </a:lnSpc>
                        <a:spcBef>
                          <a:spcPts val="0"/>
                        </a:spcBef>
                        <a:spcAft>
                          <a:spcPts val="0"/>
                        </a:spcAft>
                      </a:pPr>
                      <a:r>
                        <a:rPr lang="en-US" sz="2000" dirty="0" smtClean="0">
                          <a:effectLst/>
                        </a:rPr>
                        <a:t>Victim</a:t>
                      </a:r>
                    </a:p>
                    <a:p>
                      <a:pPr marL="0" marR="0" algn="ctr">
                        <a:lnSpc>
                          <a:spcPct val="115000"/>
                        </a:lnSpc>
                        <a:spcBef>
                          <a:spcPts val="0"/>
                        </a:spcBef>
                        <a:spcAft>
                          <a:spcPts val="0"/>
                        </a:spcAft>
                      </a:pPr>
                      <a:r>
                        <a:rPr lang="en-US" sz="2000" dirty="0" smtClean="0">
                          <a:effectLst/>
                        </a:rPr>
                        <a:t>Physical </a:t>
                      </a:r>
                      <a:endParaRPr lang="en-US" sz="2000" dirty="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0.0565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0.245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-2.477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58.24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0.01617 </a:t>
                      </a:r>
                      <a:endParaRPr lang="en-US" sz="2000" dirty="0">
                        <a:solidFill>
                          <a:srgbClr val="5F497A"/>
                        </a:solidFill>
                        <a:effectLst/>
                        <a:latin typeface="Calibri"/>
                        <a:ea typeface="Calibri"/>
                        <a:cs typeface="Times New Roman"/>
                      </a:endParaRPr>
                    </a:p>
                  </a:txBody>
                  <a:tcPr marL="68580" marR="68580" marT="0" marB="0"/>
                </a:tc>
              </a:tr>
            </a:tbl>
          </a:graphicData>
        </a:graphic>
      </p:graphicFrame>
      <p:sp>
        <p:nvSpPr>
          <p:cNvPr id="4" name="Title 1"/>
          <p:cNvSpPr txBox="1">
            <a:spLocks/>
          </p:cNvSpPr>
          <p:nvPr/>
        </p:nvSpPr>
        <p:spPr>
          <a:xfrm>
            <a:off x="457200" y="457200"/>
            <a:ext cx="8229600" cy="1143000"/>
          </a:xfrm>
          <a:prstGeom prst="rect">
            <a:avLst/>
          </a:prstGeom>
        </p:spPr>
        <p:txBody>
          <a:bodyPr/>
          <a:lst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stStyle>
          <a:p>
            <a:r>
              <a:rPr lang="en-US" sz="4800" kern="0" dirty="0" smtClean="0">
                <a:solidFill>
                  <a:schemeClr val="bg1"/>
                </a:solidFill>
                <a:latin typeface="Georgia" pitchFamily="18" charset="0"/>
              </a:rPr>
              <a:t>Gender</a:t>
            </a:r>
            <a:r>
              <a:rPr lang="en-US" sz="4800" kern="0" dirty="0">
                <a:solidFill>
                  <a:schemeClr val="bg1"/>
                </a:solidFill>
                <a:latin typeface="Georgia" pitchFamily="18" charset="0"/>
              </a:rPr>
              <a:t> </a:t>
            </a:r>
            <a:r>
              <a:rPr lang="en-US" sz="4800" kern="0" dirty="0" smtClean="0">
                <a:solidFill>
                  <a:schemeClr val="bg1"/>
                </a:solidFill>
                <a:latin typeface="Georgia" pitchFamily="18" charset="0"/>
              </a:rPr>
              <a:t>Differences</a:t>
            </a:r>
            <a:endParaRPr lang="en-US" sz="4800" kern="0" dirty="0">
              <a:solidFill>
                <a:schemeClr val="bg1"/>
              </a:solidFill>
              <a:latin typeface="Georgia" pitchFamily="18" charset="0"/>
            </a:endParaRPr>
          </a:p>
        </p:txBody>
      </p:sp>
    </p:spTree>
    <p:extLst>
      <p:ext uri="{BB962C8B-B14F-4D97-AF65-F5344CB8AC3E}">
        <p14:creationId xmlns:p14="http://schemas.microsoft.com/office/powerpoint/2010/main" val="1084435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04800"/>
            <a:ext cx="8229600" cy="1143000"/>
          </a:xfrm>
          <a:prstGeom prst="rect">
            <a:avLst/>
          </a:prstGeom>
        </p:spPr>
        <p:txBody>
          <a:bodyPr/>
          <a:lst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eaLnBrk="1" hangingPunct="1">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stStyle>
          <a:p>
            <a:r>
              <a:rPr lang="en-US" sz="4800" kern="0" dirty="0" smtClean="0">
                <a:solidFill>
                  <a:schemeClr val="bg1"/>
                </a:solidFill>
                <a:latin typeface="Georgia" pitchFamily="18" charset="0"/>
              </a:rPr>
              <a:t>Greek vs. Unaffiliated</a:t>
            </a:r>
            <a:endParaRPr lang="en-US" sz="4800" kern="0" dirty="0">
              <a:solidFill>
                <a:schemeClr val="bg1"/>
              </a:solidFill>
              <a:latin typeface="Georgia"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45711016"/>
              </p:ext>
            </p:extLst>
          </p:nvPr>
        </p:nvGraphicFramePr>
        <p:xfrm>
          <a:off x="228600" y="1560628"/>
          <a:ext cx="8686800" cy="4382971"/>
        </p:xfrm>
        <a:graphic>
          <a:graphicData uri="http://schemas.openxmlformats.org/drawingml/2006/table">
            <a:tbl>
              <a:tblPr firstRow="1" firstCol="1" bandRow="1">
                <a:tableStyleId>{5C22544A-7EE6-4342-B048-85BDC9FD1C3A}</a:tableStyleId>
              </a:tblPr>
              <a:tblGrid>
                <a:gridCol w="1447800"/>
                <a:gridCol w="1447800"/>
                <a:gridCol w="1565189"/>
                <a:gridCol w="1330411"/>
                <a:gridCol w="1447800"/>
                <a:gridCol w="1447800"/>
              </a:tblGrid>
              <a:tr h="1230228">
                <a:tc>
                  <a:txBody>
                    <a:bodyPr/>
                    <a:lstStyle/>
                    <a:p>
                      <a:pPr algn="ctr"/>
                      <a:endParaRPr lang="en-US" sz="2000" dirty="0">
                        <a:solidFill>
                          <a:srgbClr val="5F497A"/>
                        </a:solidFill>
                        <a:effectLst/>
                        <a:latin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mean of</a:t>
                      </a:r>
                    </a:p>
                    <a:p>
                      <a:pPr marL="0" marR="0" algn="ctr">
                        <a:lnSpc>
                          <a:spcPct val="115000"/>
                        </a:lnSpc>
                        <a:spcBef>
                          <a:spcPts val="0"/>
                        </a:spcBef>
                        <a:spcAft>
                          <a:spcPts val="0"/>
                        </a:spcAft>
                      </a:pPr>
                      <a:r>
                        <a:rPr lang="en-US" sz="2000" dirty="0">
                          <a:effectLst/>
                        </a:rPr>
                        <a:t>Greek </a:t>
                      </a:r>
                      <a:endParaRPr lang="en-US" sz="2000" dirty="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mean of</a:t>
                      </a:r>
                    </a:p>
                    <a:p>
                      <a:pPr marL="0" marR="0" algn="ctr">
                        <a:lnSpc>
                          <a:spcPct val="115000"/>
                        </a:lnSpc>
                        <a:spcBef>
                          <a:spcPts val="0"/>
                        </a:spcBef>
                        <a:spcAft>
                          <a:spcPts val="0"/>
                        </a:spcAft>
                      </a:pPr>
                      <a:r>
                        <a:rPr lang="en-US" sz="2000" dirty="0">
                          <a:effectLst/>
                        </a:rPr>
                        <a:t>Unaffiliated </a:t>
                      </a:r>
                      <a:endParaRPr lang="en-US" sz="2000" dirty="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t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df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p-value </a:t>
                      </a:r>
                      <a:endParaRPr lang="en-US" sz="2000">
                        <a:solidFill>
                          <a:srgbClr val="5F497A"/>
                        </a:solidFill>
                        <a:effectLst/>
                        <a:latin typeface="Calibri"/>
                        <a:ea typeface="Calibri"/>
                        <a:cs typeface="Times New Roman"/>
                      </a:endParaRPr>
                    </a:p>
                  </a:txBody>
                  <a:tcPr marL="68580" marR="68580" marT="0" marB="0"/>
                </a:tc>
              </a:tr>
              <a:tr h="1158661">
                <a:tc>
                  <a:txBody>
                    <a:bodyPr/>
                    <a:lstStyle/>
                    <a:p>
                      <a:pPr marL="0" marR="0" algn="ctr">
                        <a:lnSpc>
                          <a:spcPct val="115000"/>
                        </a:lnSpc>
                        <a:spcBef>
                          <a:spcPts val="0"/>
                        </a:spcBef>
                        <a:spcAft>
                          <a:spcPts val="0"/>
                        </a:spcAft>
                      </a:pPr>
                      <a:r>
                        <a:rPr lang="en-US" sz="2000">
                          <a:effectLst/>
                        </a:rPr>
                        <a:t>Witness Relational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1.369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1.1156 </a:t>
                      </a:r>
                      <a:endParaRPr lang="en-US" sz="2000" dirty="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3.707 </a:t>
                      </a:r>
                      <a:endParaRPr lang="en-US" sz="2000" dirty="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189.09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&lt;0.001 </a:t>
                      </a:r>
                      <a:endParaRPr lang="en-US" sz="2000">
                        <a:solidFill>
                          <a:srgbClr val="5F497A"/>
                        </a:solidFill>
                        <a:effectLst/>
                        <a:latin typeface="Calibri"/>
                        <a:ea typeface="Calibri"/>
                        <a:cs typeface="Times New Roman"/>
                      </a:endParaRPr>
                    </a:p>
                  </a:txBody>
                  <a:tcPr marL="68580" marR="68580" marT="0" marB="0"/>
                </a:tc>
              </a:tr>
              <a:tr h="1158661">
                <a:tc>
                  <a:txBody>
                    <a:bodyPr/>
                    <a:lstStyle/>
                    <a:p>
                      <a:pPr marL="0" marR="0" algn="ctr">
                        <a:lnSpc>
                          <a:spcPct val="115000"/>
                        </a:lnSpc>
                        <a:spcBef>
                          <a:spcPts val="0"/>
                        </a:spcBef>
                        <a:spcAft>
                          <a:spcPts val="0"/>
                        </a:spcAft>
                      </a:pPr>
                      <a:r>
                        <a:rPr lang="en-US" sz="2000">
                          <a:effectLst/>
                        </a:rPr>
                        <a:t>Witness Physical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0.487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0.2826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2.369 </a:t>
                      </a:r>
                      <a:endParaRPr lang="en-US" sz="2000" dirty="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139.09 </a:t>
                      </a:r>
                      <a:endParaRPr lang="en-US" sz="2000" dirty="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0.0192 </a:t>
                      </a:r>
                      <a:endParaRPr lang="en-US" sz="2000" dirty="0">
                        <a:solidFill>
                          <a:srgbClr val="5F497A"/>
                        </a:solidFill>
                        <a:effectLst/>
                        <a:latin typeface="Calibri"/>
                        <a:ea typeface="Calibri"/>
                        <a:cs typeface="Times New Roman"/>
                      </a:endParaRPr>
                    </a:p>
                  </a:txBody>
                  <a:tcPr marL="68580" marR="68580" marT="0" marB="0"/>
                </a:tc>
              </a:tr>
              <a:tr h="835421">
                <a:tc>
                  <a:txBody>
                    <a:bodyPr/>
                    <a:lstStyle/>
                    <a:p>
                      <a:pPr marL="0" marR="0" algn="ctr">
                        <a:lnSpc>
                          <a:spcPct val="115000"/>
                        </a:lnSpc>
                        <a:spcBef>
                          <a:spcPts val="0"/>
                        </a:spcBef>
                        <a:spcAft>
                          <a:spcPts val="0"/>
                        </a:spcAft>
                      </a:pPr>
                      <a:r>
                        <a:rPr lang="en-US" sz="2000" dirty="0">
                          <a:effectLst/>
                        </a:rPr>
                        <a:t>Witness Cyber </a:t>
                      </a:r>
                      <a:endParaRPr lang="en-US" sz="2000" dirty="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0.720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0.5601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1.903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a:effectLst/>
                        </a:rPr>
                        <a:t>169.56 </a:t>
                      </a:r>
                      <a:endParaRPr lang="en-US" sz="2000">
                        <a:solidFill>
                          <a:srgbClr val="5F497A"/>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2000" dirty="0">
                          <a:effectLst/>
                        </a:rPr>
                        <a:t>0.0587 </a:t>
                      </a:r>
                      <a:endParaRPr lang="en-US" sz="2000" dirty="0">
                        <a:solidFill>
                          <a:srgbClr val="5F497A"/>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5055556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Data</a:t>
            </a:r>
            <a:endParaRPr lang="en-US" dirty="0"/>
          </a:p>
        </p:txBody>
      </p:sp>
      <p:sp>
        <p:nvSpPr>
          <p:cNvPr id="3" name="Text Placeholder 2"/>
          <p:cNvSpPr>
            <a:spLocks noGrp="1"/>
          </p:cNvSpPr>
          <p:nvPr>
            <p:ph type="body" idx="1"/>
          </p:nvPr>
        </p:nvSpPr>
        <p:spPr>
          <a:xfrm>
            <a:off x="228600" y="1828800"/>
            <a:ext cx="4267200" cy="2819400"/>
          </a:xfrm>
        </p:spPr>
        <p:txBody>
          <a:bodyPr/>
          <a:lstStyle/>
          <a:p>
            <a:r>
              <a:rPr lang="en-US" dirty="0" smtClean="0"/>
              <a:t>Witness</a:t>
            </a:r>
          </a:p>
          <a:p>
            <a:pPr lvl="1"/>
            <a:r>
              <a:rPr lang="en-US" dirty="0" smtClean="0"/>
              <a:t>60.23% = Relational</a:t>
            </a:r>
          </a:p>
          <a:p>
            <a:pPr lvl="1"/>
            <a:r>
              <a:rPr lang="en-US" dirty="0" smtClean="0"/>
              <a:t>23.86% = Cyber</a:t>
            </a:r>
          </a:p>
          <a:p>
            <a:pPr lvl="1"/>
            <a:r>
              <a:rPr lang="en-US" dirty="0" smtClean="0"/>
              <a:t>14.77% = Physical</a:t>
            </a:r>
          </a:p>
          <a:p>
            <a:pPr lvl="1"/>
            <a:r>
              <a:rPr lang="en-US" dirty="0" smtClean="0"/>
              <a:t>1.14% = “Not Witnessed”</a:t>
            </a:r>
          </a:p>
        </p:txBody>
      </p:sp>
      <p:sp>
        <p:nvSpPr>
          <p:cNvPr id="4" name="Text Placeholder 3"/>
          <p:cNvSpPr>
            <a:spLocks noGrp="1"/>
          </p:cNvSpPr>
          <p:nvPr>
            <p:ph type="body" idx="2"/>
          </p:nvPr>
        </p:nvSpPr>
        <p:spPr>
          <a:xfrm>
            <a:off x="228600" y="4572000"/>
            <a:ext cx="3994500" cy="1828800"/>
          </a:xfrm>
        </p:spPr>
        <p:txBody>
          <a:bodyPr/>
          <a:lstStyle/>
          <a:p>
            <a:r>
              <a:rPr lang="en-US" dirty="0" smtClean="0"/>
              <a:t>Bully</a:t>
            </a:r>
          </a:p>
          <a:p>
            <a:pPr lvl="1"/>
            <a:r>
              <a:rPr lang="en-US" dirty="0" smtClean="0"/>
              <a:t>63.89% = Relational</a:t>
            </a:r>
          </a:p>
          <a:p>
            <a:pPr lvl="1"/>
            <a:r>
              <a:rPr lang="en-US" dirty="0" smtClean="0"/>
              <a:t>36.11% = Don’t Bully</a:t>
            </a:r>
            <a:endParaRPr lang="en-US" dirty="0"/>
          </a:p>
        </p:txBody>
      </p:sp>
      <p:sp>
        <p:nvSpPr>
          <p:cNvPr id="5" name="Text Placeholder 2"/>
          <p:cNvSpPr txBox="1">
            <a:spLocks/>
          </p:cNvSpPr>
          <p:nvPr/>
        </p:nvSpPr>
        <p:spPr>
          <a:xfrm>
            <a:off x="4779580" y="2590800"/>
            <a:ext cx="3994500" cy="3200400"/>
          </a:xfrm>
          <a:prstGeom prst="rect">
            <a:avLst/>
          </a:prstGeom>
          <a:noFill/>
          <a:ln>
            <a:noFill/>
          </a:ln>
        </p:spPr>
        <p:txBody>
          <a:bodyPr lIns="91425" tIns="91425" rIns="91425" bIns="91425" anchor="t" anchorCtr="0"/>
          <a:lstStyle>
            <a:defPPr marR="0" algn="l" rtl="0">
              <a:lnSpc>
                <a:spcPct val="100000"/>
              </a:lnSpc>
              <a:spcBef>
                <a:spcPts val="0"/>
              </a:spcBef>
              <a:spcAft>
                <a:spcPts val="0"/>
              </a:spcAft>
            </a:defPPr>
            <a:lvl1pPr marL="342900" marR="0" indent="-342900" algn="l" rtl="0" eaLnBrk="1" hangingPunct="1">
              <a:lnSpc>
                <a:spcPct val="100000"/>
              </a:lnSpc>
              <a:spcBef>
                <a:spcPts val="600"/>
              </a:spcBef>
              <a:spcAft>
                <a:spcPts val="0"/>
              </a:spcAft>
              <a:buClr>
                <a:schemeClr val="dk1"/>
              </a:buClr>
              <a:buSzPct val="166666"/>
              <a:buFont typeface="Arial"/>
              <a:buChar char="•"/>
              <a:defRPr sz="3000" b="0" i="0" u="none" strike="noStrike" cap="none" baseline="0">
                <a:solidFill>
                  <a:schemeClr val="dk1"/>
                </a:solidFill>
                <a:latin typeface="Georgia"/>
                <a:ea typeface="Georgia"/>
                <a:cs typeface="Georgia"/>
                <a:sym typeface="Georgia"/>
              </a:defRPr>
            </a:lvl1pPr>
            <a:lvl2pPr marL="742950" marR="0" indent="-285750" algn="l" rtl="0" eaLnBrk="1" hangingPunct="1">
              <a:lnSpc>
                <a:spcPct val="100000"/>
              </a:lnSpc>
              <a:spcBef>
                <a:spcPts val="480"/>
              </a:spcBef>
              <a:spcAft>
                <a:spcPts val="0"/>
              </a:spcAft>
              <a:buClr>
                <a:schemeClr val="dk1"/>
              </a:buClr>
              <a:buSzPct val="100000"/>
              <a:buFont typeface="Courier New"/>
              <a:buChar char="o"/>
              <a:defRPr sz="2400" b="0" i="0" u="none" strike="noStrike" cap="none" baseline="0">
                <a:solidFill>
                  <a:schemeClr val="dk1"/>
                </a:solidFill>
                <a:latin typeface="Georgia"/>
                <a:ea typeface="Georgia"/>
                <a:cs typeface="Georgia"/>
                <a:sym typeface="Georgia"/>
              </a:defRPr>
            </a:lvl2pPr>
            <a:lvl3pPr marL="1143000" marR="0" indent="-228600" algn="l" rtl="0" eaLnBrk="1" hangingPunct="1">
              <a:lnSpc>
                <a:spcPct val="100000"/>
              </a:lnSpc>
              <a:spcBef>
                <a:spcPts val="480"/>
              </a:spcBef>
              <a:spcAft>
                <a:spcPts val="0"/>
              </a:spcAft>
              <a:buClr>
                <a:schemeClr val="dk1"/>
              </a:buClr>
              <a:buSzPct val="100000"/>
              <a:buFont typeface="Wingdings"/>
              <a:buChar char="§"/>
              <a:defRPr sz="2400" b="0" i="0" u="none" strike="noStrike" cap="none" baseline="0">
                <a:solidFill>
                  <a:schemeClr val="dk1"/>
                </a:solidFill>
                <a:latin typeface="Georgia"/>
                <a:ea typeface="Georgia"/>
                <a:cs typeface="Georgia"/>
                <a:sym typeface="Georgia"/>
              </a:defRPr>
            </a:lvl3pPr>
            <a:lvl4pPr marL="1600200" marR="0" indent="-228600" algn="l" rtl="0" eaLnBrk="1" hangingPunct="1">
              <a:lnSpc>
                <a:spcPct val="100000"/>
              </a:lnSpc>
              <a:spcBef>
                <a:spcPts val="360"/>
              </a:spcBef>
              <a:spcAft>
                <a:spcPts val="0"/>
              </a:spcAft>
              <a:buClr>
                <a:schemeClr val="dk1"/>
              </a:buClr>
              <a:buSzPct val="166666"/>
              <a:buFont typeface="Arial"/>
              <a:buChar char="•"/>
              <a:defRPr sz="1800" b="0" i="0" u="none" strike="noStrike" cap="none" baseline="0">
                <a:solidFill>
                  <a:schemeClr val="dk1"/>
                </a:solidFill>
                <a:latin typeface="Georgia"/>
                <a:ea typeface="Georgia"/>
                <a:cs typeface="Georgia"/>
                <a:sym typeface="Georgia"/>
              </a:defRPr>
            </a:lvl4pPr>
            <a:lvl5pPr marL="2057400" marR="0" indent="-228600" algn="l" rtl="0" eaLnBrk="1" hangingPunct="1">
              <a:lnSpc>
                <a:spcPct val="100000"/>
              </a:lnSpc>
              <a:spcBef>
                <a:spcPts val="360"/>
              </a:spcBef>
              <a:spcAft>
                <a:spcPts val="0"/>
              </a:spcAft>
              <a:buClr>
                <a:schemeClr val="dk1"/>
              </a:buClr>
              <a:buSzPct val="100000"/>
              <a:buFont typeface="Courier New"/>
              <a:buChar char="o"/>
              <a:defRPr sz="1800" b="0" i="0" u="none" strike="noStrike" cap="none" baseline="0">
                <a:solidFill>
                  <a:schemeClr val="dk1"/>
                </a:solidFill>
                <a:latin typeface="Georgia"/>
                <a:ea typeface="Georgia"/>
                <a:cs typeface="Georgia"/>
                <a:sym typeface="Georgia"/>
              </a:defRPr>
            </a:lvl5pPr>
            <a:lvl6pPr marL="2514600" marR="0" indent="-228600" algn="l" rtl="0" eaLnBrk="1" hangingPunct="1">
              <a:lnSpc>
                <a:spcPct val="100000"/>
              </a:lnSpc>
              <a:spcBef>
                <a:spcPts val="360"/>
              </a:spcBef>
              <a:spcAft>
                <a:spcPts val="0"/>
              </a:spcAft>
              <a:buClr>
                <a:schemeClr val="dk1"/>
              </a:buClr>
              <a:buSzPct val="100000"/>
              <a:buFont typeface="Wingdings"/>
              <a:buChar char="§"/>
              <a:defRPr sz="1800" b="0" i="0" u="none" strike="noStrike" cap="none" baseline="0">
                <a:solidFill>
                  <a:schemeClr val="dk1"/>
                </a:solidFill>
                <a:latin typeface="Georgia"/>
                <a:ea typeface="Georgia"/>
                <a:cs typeface="Georgia"/>
                <a:sym typeface="Georgia"/>
              </a:defRPr>
            </a:lvl6pPr>
            <a:lvl7pPr marL="2971800" marR="0" indent="-228600" algn="l" rtl="0" eaLnBrk="1" hangingPunct="1">
              <a:lnSpc>
                <a:spcPct val="100000"/>
              </a:lnSpc>
              <a:spcBef>
                <a:spcPts val="360"/>
              </a:spcBef>
              <a:spcAft>
                <a:spcPts val="0"/>
              </a:spcAft>
              <a:buClr>
                <a:schemeClr val="dk1"/>
              </a:buClr>
              <a:buSzPct val="166666"/>
              <a:buFont typeface="Arial"/>
              <a:buChar char="•"/>
              <a:defRPr sz="1800" b="0" i="0" u="none" strike="noStrike" cap="none" baseline="0">
                <a:solidFill>
                  <a:schemeClr val="dk1"/>
                </a:solidFill>
                <a:latin typeface="Georgia"/>
                <a:ea typeface="Georgia"/>
                <a:cs typeface="Georgia"/>
                <a:sym typeface="Georgia"/>
              </a:defRPr>
            </a:lvl7pPr>
            <a:lvl8pPr marL="3429000" marR="0" indent="-228600" algn="l" rtl="0" eaLnBrk="1" hangingPunct="1">
              <a:lnSpc>
                <a:spcPct val="100000"/>
              </a:lnSpc>
              <a:spcBef>
                <a:spcPts val="360"/>
              </a:spcBef>
              <a:spcAft>
                <a:spcPts val="0"/>
              </a:spcAft>
              <a:buClr>
                <a:schemeClr val="dk1"/>
              </a:buClr>
              <a:buSzPct val="100000"/>
              <a:buFont typeface="Courier New"/>
              <a:buChar char="o"/>
              <a:defRPr sz="1800" b="0" i="0" u="none" strike="noStrike" cap="none" baseline="0">
                <a:solidFill>
                  <a:schemeClr val="dk1"/>
                </a:solidFill>
                <a:latin typeface="Georgia"/>
                <a:ea typeface="Georgia"/>
                <a:cs typeface="Georgia"/>
                <a:sym typeface="Georgia"/>
              </a:defRPr>
            </a:lvl8pPr>
            <a:lvl9pPr marL="3886200" marR="0" indent="-228600" algn="l" rtl="0" eaLnBrk="1" hangingPunct="1">
              <a:lnSpc>
                <a:spcPct val="100000"/>
              </a:lnSpc>
              <a:spcBef>
                <a:spcPts val="360"/>
              </a:spcBef>
              <a:spcAft>
                <a:spcPts val="0"/>
              </a:spcAft>
              <a:buClr>
                <a:schemeClr val="dk1"/>
              </a:buClr>
              <a:buSzPct val="100000"/>
              <a:buFont typeface="Wingdings"/>
              <a:buChar char="§"/>
              <a:defRPr sz="1800" b="0" i="0" u="none" strike="noStrike" cap="none" baseline="0">
                <a:solidFill>
                  <a:schemeClr val="dk1"/>
                </a:solidFill>
                <a:latin typeface="Georgia"/>
                <a:ea typeface="Georgia"/>
                <a:cs typeface="Georgia"/>
                <a:sym typeface="Georgia"/>
              </a:defRPr>
            </a:lvl9pPr>
          </a:lstStyle>
          <a:p>
            <a:r>
              <a:rPr lang="en-US" kern="0" dirty="0" smtClean="0"/>
              <a:t>Victim</a:t>
            </a:r>
          </a:p>
          <a:p>
            <a:pPr lvl="1"/>
            <a:r>
              <a:rPr lang="en-US" kern="0" dirty="0" smtClean="0"/>
              <a:t>67.80% = Relational</a:t>
            </a:r>
          </a:p>
          <a:p>
            <a:pPr lvl="1"/>
            <a:r>
              <a:rPr lang="en-US" kern="0" dirty="0" smtClean="0"/>
              <a:t>18.64% = Cyber</a:t>
            </a:r>
          </a:p>
          <a:p>
            <a:pPr lvl="1"/>
            <a:r>
              <a:rPr lang="en-US" kern="0" dirty="0" smtClean="0"/>
              <a:t>8.47% = Physical</a:t>
            </a:r>
          </a:p>
          <a:p>
            <a:pPr lvl="1"/>
            <a:r>
              <a:rPr lang="en-US" kern="0" dirty="0" smtClean="0"/>
              <a:t>3.39% = “Not Bullied”</a:t>
            </a:r>
          </a:p>
          <a:p>
            <a:pPr lvl="1"/>
            <a:r>
              <a:rPr lang="en-US" kern="0" dirty="0" smtClean="0"/>
              <a:t>1.69% = “Choose not to say”</a:t>
            </a:r>
          </a:p>
        </p:txBody>
      </p:sp>
    </p:spTree>
    <p:extLst>
      <p:ext uri="{BB962C8B-B14F-4D97-AF65-F5344CB8AC3E}">
        <p14:creationId xmlns:p14="http://schemas.microsoft.com/office/powerpoint/2010/main" val="28166018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1: Relational</a:t>
            </a:r>
            <a:endParaRPr lang="en-US" dirty="0"/>
          </a:p>
        </p:txBody>
      </p:sp>
      <p:sp>
        <p:nvSpPr>
          <p:cNvPr id="3" name="Text Placeholder 2"/>
          <p:cNvSpPr>
            <a:spLocks noGrp="1"/>
          </p:cNvSpPr>
          <p:nvPr>
            <p:ph type="body" idx="1"/>
          </p:nvPr>
        </p:nvSpPr>
        <p:spPr>
          <a:xfrm>
            <a:off x="457200" y="1905000"/>
            <a:ext cx="8229600" cy="4495800"/>
          </a:xfrm>
        </p:spPr>
        <p:txBody>
          <a:bodyPr/>
          <a:lstStyle/>
          <a:p>
            <a:pPr marL="0" indent="0">
              <a:buNone/>
            </a:pPr>
            <a:r>
              <a:rPr lang="en-US" sz="2400" dirty="0" smtClean="0"/>
              <a:t>The subtleties and Greek response of relational bullying.  </a:t>
            </a:r>
          </a:p>
          <a:p>
            <a:pPr marL="0" indent="0">
              <a:buNone/>
            </a:pPr>
            <a:endParaRPr lang="en-US" sz="2400" dirty="0" smtClean="0"/>
          </a:p>
          <a:p>
            <a:pPr marL="457200" lvl="1" indent="0">
              <a:buNone/>
            </a:pPr>
            <a:r>
              <a:rPr lang="en-US" i="1" dirty="0" smtClean="0"/>
              <a:t>“…being </a:t>
            </a:r>
            <a:r>
              <a:rPr lang="en-US" i="1" dirty="0"/>
              <a:t>a member of a fraternity sometimes there’s a fine line between a joke and a disrespectful comment. I would say that that line has been crossed occasionally.  Perhaps my brother's didn't realize or maybe they did.  Usually it's verbal in nature and mostly attacks my character such as my values or personal life</a:t>
            </a:r>
            <a:r>
              <a:rPr lang="en-US" i="1" dirty="0" smtClean="0"/>
              <a:t>.”</a:t>
            </a:r>
            <a:endParaRPr lang="en-US" i="1" dirty="0"/>
          </a:p>
        </p:txBody>
      </p:sp>
    </p:spTree>
    <p:extLst>
      <p:ext uri="{BB962C8B-B14F-4D97-AF65-F5344CB8AC3E}">
        <p14:creationId xmlns:p14="http://schemas.microsoft.com/office/powerpoint/2010/main" val="9819986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2: Cyber</a:t>
            </a:r>
            <a:endParaRPr lang="en-US" dirty="0"/>
          </a:p>
        </p:txBody>
      </p:sp>
      <p:sp>
        <p:nvSpPr>
          <p:cNvPr id="3" name="Text Placeholder 2"/>
          <p:cNvSpPr>
            <a:spLocks noGrp="1"/>
          </p:cNvSpPr>
          <p:nvPr>
            <p:ph type="body" idx="1"/>
          </p:nvPr>
        </p:nvSpPr>
        <p:spPr>
          <a:xfrm>
            <a:off x="457200" y="1916576"/>
            <a:ext cx="8229600" cy="4408024"/>
          </a:xfrm>
        </p:spPr>
        <p:txBody>
          <a:bodyPr/>
          <a:lstStyle/>
          <a:p>
            <a:pPr marL="0" indent="0">
              <a:buNone/>
            </a:pPr>
            <a:r>
              <a:rPr lang="en-US" sz="2400" dirty="0" smtClean="0"/>
              <a:t>The variety of bullies and dark side of the Internet.</a:t>
            </a:r>
          </a:p>
          <a:p>
            <a:pPr marL="0" indent="0">
              <a:buNone/>
            </a:pPr>
            <a:endParaRPr lang="en-US" sz="2400" dirty="0" smtClean="0"/>
          </a:p>
          <a:p>
            <a:pPr marL="457200" lvl="1" indent="0">
              <a:buNone/>
            </a:pPr>
            <a:r>
              <a:rPr lang="en-US" i="1" dirty="0" smtClean="0"/>
              <a:t>“A </a:t>
            </a:r>
            <a:r>
              <a:rPr lang="en-US" i="1" dirty="0"/>
              <a:t>Hanover staff member posted on Twitter about a </a:t>
            </a:r>
            <a:r>
              <a:rPr lang="en-US" i="1" dirty="0" smtClean="0"/>
              <a:t>girl that </a:t>
            </a:r>
            <a:r>
              <a:rPr lang="en-US" i="1" dirty="0"/>
              <a:t>a male student was hooking up with. He called her disgusting/revolting fat and ugly and a waste of time. Other students saw this tweet and started showing other students and even printed it out (before it was deleted) and showed others. It got around to the girl it was about and it really upset her</a:t>
            </a:r>
            <a:r>
              <a:rPr lang="en-US" i="1" dirty="0" smtClean="0"/>
              <a:t>.”</a:t>
            </a:r>
            <a:endParaRPr lang="en-US" i="1" dirty="0"/>
          </a:p>
        </p:txBody>
      </p:sp>
    </p:spTree>
    <p:extLst>
      <p:ext uri="{BB962C8B-B14F-4D97-AF65-F5344CB8AC3E}">
        <p14:creationId xmlns:p14="http://schemas.microsoft.com/office/powerpoint/2010/main" val="1708240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Text Placeholder 2"/>
          <p:cNvSpPr>
            <a:spLocks noGrp="1"/>
          </p:cNvSpPr>
          <p:nvPr>
            <p:ph type="body" idx="1"/>
          </p:nvPr>
        </p:nvSpPr>
        <p:spPr/>
        <p:txBody>
          <a:bodyPr/>
          <a:lstStyle/>
          <a:p>
            <a:r>
              <a:rPr lang="en-US" dirty="0" smtClean="0"/>
              <a:t>As we expected, there was more relational bullying behaviors reported. </a:t>
            </a:r>
          </a:p>
          <a:p>
            <a:pPr lvl="1"/>
            <a:r>
              <a:rPr lang="en-US" dirty="0" smtClean="0"/>
              <a:t>This was supported in both the closed-ended and open-ended questions.</a:t>
            </a:r>
          </a:p>
          <a:p>
            <a:r>
              <a:rPr lang="en-US" dirty="0" smtClean="0"/>
              <a:t>This type of bullying is harder to condemn because it is not as easy to detect. </a:t>
            </a:r>
          </a:p>
          <a:p>
            <a:pPr lvl="1"/>
            <a:r>
              <a:rPr lang="en-US" dirty="0" smtClean="0"/>
              <a:t>This is especially true for covert relational bullying because it does not need to be as obvious as other types of bullying, such as physical.  </a:t>
            </a:r>
          </a:p>
        </p:txBody>
      </p:sp>
    </p:spTree>
    <p:extLst>
      <p:ext uri="{BB962C8B-B14F-4D97-AF65-F5344CB8AC3E}">
        <p14:creationId xmlns:p14="http://schemas.microsoft.com/office/powerpoint/2010/main" val="3915591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88280378"/>
              </p:ext>
            </p:extLst>
          </p:nvPr>
        </p:nvGraphicFramePr>
        <p:xfrm>
          <a:off x="381000" y="685800"/>
          <a:ext cx="8382000" cy="617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08178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Text Placeholder 2"/>
          <p:cNvSpPr>
            <a:spLocks noGrp="1"/>
          </p:cNvSpPr>
          <p:nvPr>
            <p:ph type="body" idx="1"/>
          </p:nvPr>
        </p:nvSpPr>
        <p:spPr/>
        <p:txBody>
          <a:bodyPr/>
          <a:lstStyle/>
          <a:p>
            <a:pPr lvl="0">
              <a:buClr>
                <a:prstClr val="black"/>
              </a:buClr>
            </a:pPr>
            <a:r>
              <a:rPr lang="en-US" dirty="0">
                <a:solidFill>
                  <a:prstClr val="black"/>
                </a:solidFill>
              </a:rPr>
              <a:t>We expected that there would be gender differences, but we did not expect it to be the stereotypical physical bullying </a:t>
            </a:r>
            <a:r>
              <a:rPr lang="en-US" dirty="0" smtClean="0">
                <a:solidFill>
                  <a:prstClr val="black"/>
                </a:solidFill>
              </a:rPr>
              <a:t>behavior.</a:t>
            </a:r>
          </a:p>
          <a:p>
            <a:pPr lvl="0">
              <a:buClr>
                <a:prstClr val="black"/>
              </a:buClr>
            </a:pPr>
            <a:r>
              <a:rPr lang="en-US" dirty="0" smtClean="0">
                <a:solidFill>
                  <a:prstClr val="black"/>
                </a:solidFill>
              </a:rPr>
              <a:t>Due to prior research, we know that the stereotypical bullying behavior occurs more among men than women, however, to us it is surprising that this difference still exists.  </a:t>
            </a:r>
            <a:endParaRPr lang="en-US" dirty="0">
              <a:solidFill>
                <a:prstClr val="black"/>
              </a:solidFill>
            </a:endParaRPr>
          </a:p>
          <a:p>
            <a:r>
              <a:rPr lang="en-US" dirty="0" smtClean="0"/>
              <a:t>Perhaps this means that bullying is an innate part of the human condition.  </a:t>
            </a:r>
            <a:endParaRPr lang="en-US" dirty="0"/>
          </a:p>
        </p:txBody>
      </p:sp>
    </p:spTree>
    <p:extLst>
      <p:ext uri="{BB962C8B-B14F-4D97-AF65-F5344CB8AC3E}">
        <p14:creationId xmlns:p14="http://schemas.microsoft.com/office/powerpoint/2010/main" val="673849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Text Placeholder 2"/>
          <p:cNvSpPr>
            <a:spLocks noGrp="1"/>
          </p:cNvSpPr>
          <p:nvPr>
            <p:ph type="body" idx="1"/>
          </p:nvPr>
        </p:nvSpPr>
        <p:spPr/>
        <p:txBody>
          <a:bodyPr/>
          <a:lstStyle/>
          <a:p>
            <a:pPr lvl="0">
              <a:buClr>
                <a:prstClr val="black"/>
              </a:buClr>
            </a:pPr>
            <a:r>
              <a:rPr lang="en-US" sz="2800" dirty="0">
                <a:solidFill>
                  <a:prstClr val="black"/>
                </a:solidFill>
              </a:rPr>
              <a:t>We did have speculations about Greek differences, but we were surprised at the significant differences</a:t>
            </a:r>
            <a:r>
              <a:rPr lang="en-US" sz="2800" dirty="0" smtClean="0">
                <a:solidFill>
                  <a:prstClr val="black"/>
                </a:solidFill>
              </a:rPr>
              <a:t>.</a:t>
            </a:r>
          </a:p>
          <a:p>
            <a:pPr lvl="0">
              <a:buClr>
                <a:prstClr val="black"/>
              </a:buClr>
            </a:pPr>
            <a:r>
              <a:rPr lang="en-US" sz="2800" dirty="0" smtClean="0">
                <a:solidFill>
                  <a:prstClr val="black"/>
                </a:solidFill>
              </a:rPr>
              <a:t>We do not know if the bullying behavior is happening in the Greek houses because we only know that people who identified as Greek reported such.  </a:t>
            </a:r>
          </a:p>
          <a:p>
            <a:pPr lvl="0">
              <a:buClr>
                <a:prstClr val="black"/>
              </a:buClr>
            </a:pPr>
            <a:r>
              <a:rPr lang="en-US" sz="2800" dirty="0" smtClean="0">
                <a:solidFill>
                  <a:prstClr val="black"/>
                </a:solidFill>
              </a:rPr>
              <a:t>This goes back to the close living environment.</a:t>
            </a:r>
          </a:p>
          <a:p>
            <a:pPr lvl="1">
              <a:buClr>
                <a:prstClr val="black"/>
              </a:buClr>
            </a:pPr>
            <a:r>
              <a:rPr lang="en-US" dirty="0" smtClean="0">
                <a:solidFill>
                  <a:prstClr val="black"/>
                </a:solidFill>
              </a:rPr>
              <a:t>They not only live closely, but also must spend, presumably, more time together which may lead to even more hostility and bullying behaviors.</a:t>
            </a:r>
            <a:endParaRPr lang="en-US" dirty="0">
              <a:solidFill>
                <a:prstClr val="black"/>
              </a:solidFill>
            </a:endParaRPr>
          </a:p>
          <a:p>
            <a:endParaRPr lang="en-US" dirty="0"/>
          </a:p>
        </p:txBody>
      </p:sp>
    </p:spTree>
    <p:extLst>
      <p:ext uri="{BB962C8B-B14F-4D97-AF65-F5344CB8AC3E}">
        <p14:creationId xmlns:p14="http://schemas.microsoft.com/office/powerpoint/2010/main" val="2593957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&amp; Future</a:t>
            </a:r>
            <a:endParaRPr lang="en-US" dirty="0"/>
          </a:p>
        </p:txBody>
      </p:sp>
      <p:sp>
        <p:nvSpPr>
          <p:cNvPr id="3" name="Text Placeholder 2"/>
          <p:cNvSpPr>
            <a:spLocks noGrp="1"/>
          </p:cNvSpPr>
          <p:nvPr>
            <p:ph type="body" idx="1"/>
          </p:nvPr>
        </p:nvSpPr>
        <p:spPr/>
        <p:txBody>
          <a:bodyPr/>
          <a:lstStyle/>
          <a:p>
            <a:r>
              <a:rPr lang="en-US" dirty="0" smtClean="0"/>
              <a:t>This is simply one college.</a:t>
            </a:r>
          </a:p>
          <a:p>
            <a:r>
              <a:rPr lang="en-US" dirty="0" smtClean="0"/>
              <a:t>The nature of the research is exploratory.</a:t>
            </a:r>
            <a:endParaRPr lang="en-US" dirty="0"/>
          </a:p>
          <a:p>
            <a:pPr marL="0" indent="0">
              <a:buNone/>
            </a:pPr>
            <a:r>
              <a:rPr lang="en-US" dirty="0" smtClean="0"/>
              <a:t/>
            </a:r>
            <a:br>
              <a:rPr lang="en-US" dirty="0" smtClean="0"/>
            </a:br>
            <a:endParaRPr lang="en-US" dirty="0" smtClean="0"/>
          </a:p>
          <a:p>
            <a:r>
              <a:rPr lang="en-US" dirty="0" smtClean="0"/>
              <a:t>This was a sobering study.</a:t>
            </a:r>
            <a:r>
              <a:rPr lang="en-US" dirty="0"/>
              <a:t> </a:t>
            </a:r>
            <a:r>
              <a:rPr lang="en-US" dirty="0" smtClean="0"/>
              <a:t>We hope that people will recognize bullying as a serious issue on college campuses, and further pursue this as a research topic.</a:t>
            </a:r>
          </a:p>
        </p:txBody>
      </p:sp>
    </p:spTree>
    <p:extLst>
      <p:ext uri="{BB962C8B-B14F-4D97-AF65-F5344CB8AC3E}">
        <p14:creationId xmlns:p14="http://schemas.microsoft.com/office/powerpoint/2010/main" val="14773541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Text Placeholder 2"/>
          <p:cNvSpPr>
            <a:spLocks noGrp="1"/>
          </p:cNvSpPr>
          <p:nvPr>
            <p:ph type="body" idx="1"/>
          </p:nvPr>
        </p:nvSpPr>
        <p:spPr/>
        <p:txBody>
          <a:bodyPr/>
          <a:lstStyle/>
          <a:p>
            <a:r>
              <a:rPr lang="en-US" dirty="0" smtClean="0"/>
              <a:t>Bullying is more widespread and varied on a college campus than recognized, but the phenomenon of harassment is already well established.</a:t>
            </a:r>
          </a:p>
          <a:p>
            <a:r>
              <a:rPr lang="en-US" dirty="0"/>
              <a:t>Harassment may be a more familiar term used at the collegiate level</a:t>
            </a:r>
            <a:r>
              <a:rPr lang="en-US" dirty="0" smtClean="0"/>
              <a:t>.</a:t>
            </a:r>
          </a:p>
          <a:p>
            <a:r>
              <a:rPr lang="en-US" dirty="0" smtClean="0"/>
              <a:t>More attention should be paid to bullying.</a:t>
            </a:r>
          </a:p>
        </p:txBody>
      </p:sp>
    </p:spTree>
    <p:extLst>
      <p:ext uri="{BB962C8B-B14F-4D97-AF65-F5344CB8AC3E}">
        <p14:creationId xmlns:p14="http://schemas.microsoft.com/office/powerpoint/2010/main" val="36341132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a:xfrm>
            <a:off x="685800" y="4124476"/>
            <a:ext cx="7772400" cy="2123924"/>
          </a:xfrm>
        </p:spPr>
        <p:txBody>
          <a:bodyPr/>
          <a:lstStyle/>
          <a:p>
            <a:pPr indent="0"/>
            <a:r>
              <a:rPr lang="en-US" dirty="0" smtClean="0"/>
              <a:t>Thank you.</a:t>
            </a:r>
          </a:p>
        </p:txBody>
      </p:sp>
    </p:spTree>
    <p:extLst>
      <p:ext uri="{BB962C8B-B14F-4D97-AF65-F5344CB8AC3E}">
        <p14:creationId xmlns:p14="http://schemas.microsoft.com/office/powerpoint/2010/main" val="3438036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it Happen Here?</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8214" y="1447801"/>
            <a:ext cx="8487572" cy="5272086"/>
          </a:xfrm>
        </p:spPr>
      </p:pic>
    </p:spTree>
    <p:extLst>
      <p:ext uri="{BB962C8B-B14F-4D97-AF65-F5344CB8AC3E}">
        <p14:creationId xmlns:p14="http://schemas.microsoft.com/office/powerpoint/2010/main" val="3333479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Research</a:t>
            </a:r>
            <a:endParaRPr lang="en-US" dirty="0"/>
          </a:p>
        </p:txBody>
      </p:sp>
      <p:sp>
        <p:nvSpPr>
          <p:cNvPr id="3" name="Text Placeholder 2"/>
          <p:cNvSpPr>
            <a:spLocks noGrp="1"/>
          </p:cNvSpPr>
          <p:nvPr>
            <p:ph type="body" idx="1"/>
          </p:nvPr>
        </p:nvSpPr>
        <p:spPr/>
        <p:txBody>
          <a:bodyPr/>
          <a:lstStyle/>
          <a:p>
            <a:r>
              <a:rPr lang="en-US" dirty="0" smtClean="0"/>
              <a:t>Gap between elementary/high school and workplace. “Far less is known about student-to-student bullying at the undergraduate level in context of university” (</a:t>
            </a:r>
            <a:r>
              <a:rPr lang="en-US" dirty="0" err="1" smtClean="0"/>
              <a:t>Coleyshaw</a:t>
            </a:r>
            <a:r>
              <a:rPr lang="en-US" dirty="0" smtClean="0"/>
              <a:t> 2010).</a:t>
            </a:r>
          </a:p>
          <a:p>
            <a:r>
              <a:rPr lang="en-US" dirty="0" smtClean="0"/>
              <a:t>Where is the research on emerging adulthood/college bullying?  It does not really exist.</a:t>
            </a:r>
            <a:endParaRPr lang="en-US" dirty="0"/>
          </a:p>
        </p:txBody>
      </p:sp>
    </p:spTree>
    <p:extLst>
      <p:ext uri="{BB962C8B-B14F-4D97-AF65-F5344CB8AC3E}">
        <p14:creationId xmlns:p14="http://schemas.microsoft.com/office/powerpoint/2010/main" val="6302391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College?</a:t>
            </a:r>
            <a:endParaRPr lang="en-US" dirty="0"/>
          </a:p>
        </p:txBody>
      </p:sp>
      <p:sp>
        <p:nvSpPr>
          <p:cNvPr id="3" name="Text Placeholder 2"/>
          <p:cNvSpPr>
            <a:spLocks noGrp="1"/>
          </p:cNvSpPr>
          <p:nvPr>
            <p:ph type="body" idx="1"/>
          </p:nvPr>
        </p:nvSpPr>
        <p:spPr/>
        <p:txBody>
          <a:bodyPr/>
          <a:lstStyle/>
          <a:p>
            <a:pPr marL="0" indent="0">
              <a:buNone/>
            </a:pPr>
            <a:r>
              <a:rPr lang="en-US" dirty="0"/>
              <a:t>There is an assumed increase in maturity at college </a:t>
            </a:r>
            <a:r>
              <a:rPr lang="en-US" dirty="0" smtClean="0"/>
              <a:t>but:</a:t>
            </a:r>
          </a:p>
          <a:p>
            <a:r>
              <a:rPr lang="en-US" sz="2600" dirty="0" smtClean="0"/>
              <a:t>Students </a:t>
            </a:r>
            <a:r>
              <a:rPr lang="en-US" sz="2600" dirty="0"/>
              <a:t>are still only </a:t>
            </a:r>
            <a:r>
              <a:rPr lang="en-US" sz="2600" dirty="0" smtClean="0"/>
              <a:t>in a transitional </a:t>
            </a:r>
            <a:r>
              <a:rPr lang="en-US" sz="2600" dirty="0"/>
              <a:t>phase between adolescence and </a:t>
            </a:r>
            <a:r>
              <a:rPr lang="en-US" sz="2600" dirty="0" smtClean="0"/>
              <a:t>adulthood.</a:t>
            </a:r>
          </a:p>
          <a:p>
            <a:r>
              <a:rPr lang="en-US" sz="2600" dirty="0" smtClean="0"/>
              <a:t>Living </a:t>
            </a:r>
            <a:r>
              <a:rPr lang="en-US" sz="2600" dirty="0"/>
              <a:t>situation is in </a:t>
            </a:r>
            <a:r>
              <a:rPr lang="en-US" sz="2600" dirty="0" smtClean="0"/>
              <a:t>a relatively </a:t>
            </a:r>
            <a:r>
              <a:rPr lang="en-US" sz="2600" dirty="0"/>
              <a:t>isolated, intense environment which might breed </a:t>
            </a:r>
            <a:r>
              <a:rPr lang="en-US" sz="2600" dirty="0" smtClean="0"/>
              <a:t>hostility.</a:t>
            </a:r>
          </a:p>
          <a:p>
            <a:r>
              <a:rPr lang="en-US" sz="2600" dirty="0" smtClean="0"/>
              <a:t>The tendency </a:t>
            </a:r>
            <a:r>
              <a:rPr lang="en-US" sz="2600" dirty="0"/>
              <a:t>toward bullying might be </a:t>
            </a:r>
            <a:r>
              <a:rPr lang="en-US" sz="2600" dirty="0" smtClean="0"/>
              <a:t>universal, as with the case of bullying in the workplace (</a:t>
            </a:r>
            <a:r>
              <a:rPr lang="en-US" sz="2600" dirty="0" err="1" smtClean="0"/>
              <a:t>Namie</a:t>
            </a:r>
            <a:r>
              <a:rPr lang="en-US" sz="2600" dirty="0" smtClean="0"/>
              <a:t> &amp; </a:t>
            </a:r>
            <a:r>
              <a:rPr lang="en-US" sz="2600" dirty="0" err="1" smtClean="0"/>
              <a:t>Namie</a:t>
            </a:r>
            <a:r>
              <a:rPr lang="en-US" sz="2600" dirty="0" smtClean="0"/>
              <a:t> 2009).</a:t>
            </a:r>
            <a:r>
              <a:rPr lang="en-US" sz="2600" dirty="0"/>
              <a:t> </a:t>
            </a:r>
          </a:p>
          <a:p>
            <a:endParaRPr lang="en-US" dirty="0"/>
          </a:p>
        </p:txBody>
      </p:sp>
    </p:spTree>
    <p:extLst>
      <p:ext uri="{BB962C8B-B14F-4D97-AF65-F5344CB8AC3E}">
        <p14:creationId xmlns:p14="http://schemas.microsoft.com/office/powerpoint/2010/main" val="1944970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of Bullyin</a:t>
            </a:r>
            <a:r>
              <a:rPr lang="en-US" dirty="0"/>
              <a:t>g</a:t>
            </a:r>
          </a:p>
        </p:txBody>
      </p:sp>
      <p:sp>
        <p:nvSpPr>
          <p:cNvPr id="3" name="Content Placeholder 2"/>
          <p:cNvSpPr>
            <a:spLocks noGrp="1"/>
          </p:cNvSpPr>
          <p:nvPr>
            <p:ph type="body" idx="1"/>
          </p:nvPr>
        </p:nvSpPr>
        <p:spPr/>
        <p:txBody>
          <a:bodyPr/>
          <a:lstStyle/>
          <a:p>
            <a:r>
              <a:rPr lang="en-US" sz="2800" dirty="0" smtClean="0"/>
              <a:t>No clear, universal definition of bullying; past definitions are restrictive (Carrera</a:t>
            </a:r>
            <a:r>
              <a:rPr lang="en-US" sz="2800" dirty="0"/>
              <a:t>, </a:t>
            </a:r>
            <a:r>
              <a:rPr lang="en-US" sz="2800" dirty="0" err="1"/>
              <a:t>DePalma</a:t>
            </a:r>
            <a:r>
              <a:rPr lang="en-US" sz="2800" dirty="0"/>
              <a:t>, and </a:t>
            </a:r>
            <a:r>
              <a:rPr lang="en-US" sz="2800" dirty="0" err="1"/>
              <a:t>Lameiras</a:t>
            </a:r>
            <a:r>
              <a:rPr lang="en-US" sz="2800" dirty="0"/>
              <a:t> </a:t>
            </a:r>
            <a:r>
              <a:rPr lang="en-US" sz="2800" dirty="0" smtClean="0"/>
              <a:t>2011).</a:t>
            </a:r>
          </a:p>
          <a:p>
            <a:r>
              <a:rPr lang="en-US" sz="2800" dirty="0" smtClean="0"/>
              <a:t>Previous definitions (</a:t>
            </a:r>
            <a:r>
              <a:rPr lang="en-US" sz="2800" dirty="0" err="1" smtClean="0"/>
              <a:t>Olweus</a:t>
            </a:r>
            <a:r>
              <a:rPr lang="en-US" sz="2800" dirty="0" smtClean="0"/>
              <a:t> 1978 </a:t>
            </a:r>
            <a:r>
              <a:rPr lang="en-US" sz="2800" dirty="0"/>
              <a:t>&amp; </a:t>
            </a:r>
            <a:r>
              <a:rPr lang="en-US" sz="2800" dirty="0" err="1"/>
              <a:t>Coleyshaw</a:t>
            </a:r>
            <a:r>
              <a:rPr lang="en-US" sz="2800" dirty="0"/>
              <a:t> </a:t>
            </a:r>
            <a:r>
              <a:rPr lang="en-US" sz="2800" dirty="0" smtClean="0"/>
              <a:t>2010).</a:t>
            </a:r>
          </a:p>
          <a:p>
            <a:r>
              <a:rPr lang="en-US" sz="2800" dirty="0"/>
              <a:t>Repeated aggressive behavior, both physical and relational, that is targeted towards a specific individual or specific group of people by either one aggressor or a group of aggressors (with possible intentions of gaining or maintaining power</a:t>
            </a:r>
            <a:r>
              <a:rPr lang="en-US" sz="2800" dirty="0" smtClean="0"/>
              <a:t>).</a:t>
            </a:r>
          </a:p>
        </p:txBody>
      </p:sp>
    </p:spTree>
    <p:extLst>
      <p:ext uri="{BB962C8B-B14F-4D97-AF65-F5344CB8AC3E}">
        <p14:creationId xmlns:p14="http://schemas.microsoft.com/office/powerpoint/2010/main" val="760499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Bullying</a:t>
            </a:r>
            <a:endParaRPr lang="en-US" dirty="0"/>
          </a:p>
        </p:txBody>
      </p:sp>
      <p:sp>
        <p:nvSpPr>
          <p:cNvPr id="3" name="Text Placeholder 2"/>
          <p:cNvSpPr>
            <a:spLocks noGrp="1"/>
          </p:cNvSpPr>
          <p:nvPr>
            <p:ph type="body" idx="1"/>
          </p:nvPr>
        </p:nvSpPr>
        <p:spPr/>
        <p:txBody>
          <a:bodyPr/>
          <a:lstStyle/>
          <a:p>
            <a:r>
              <a:rPr lang="en-US" sz="2800" dirty="0" smtClean="0"/>
              <a:t>Relational:  </a:t>
            </a:r>
          </a:p>
          <a:p>
            <a:pPr lvl="1"/>
            <a:r>
              <a:rPr lang="en-US" sz="2800" dirty="0" smtClean="0"/>
              <a:t>Verbal:  Name calling, insults, teasing, intimidation, verbal abuse;</a:t>
            </a:r>
          </a:p>
          <a:p>
            <a:pPr lvl="1"/>
            <a:r>
              <a:rPr lang="en-US" sz="2800" dirty="0" smtClean="0"/>
              <a:t>Covert:  Spreading rumors, mimicking unkindly, negative facial or physical gestures.</a:t>
            </a:r>
          </a:p>
          <a:p>
            <a:pPr marL="457200" lvl="1" indent="0">
              <a:buNone/>
            </a:pPr>
            <a:endParaRPr lang="en-US" sz="2200" dirty="0" smtClean="0"/>
          </a:p>
        </p:txBody>
      </p:sp>
      <p:sp>
        <p:nvSpPr>
          <p:cNvPr id="4" name="Text Placeholder 3"/>
          <p:cNvSpPr>
            <a:spLocks noGrp="1"/>
          </p:cNvSpPr>
          <p:nvPr>
            <p:ph type="body" idx="2"/>
          </p:nvPr>
        </p:nvSpPr>
        <p:spPr/>
        <p:txBody>
          <a:bodyPr/>
          <a:lstStyle/>
          <a:p>
            <a:r>
              <a:rPr lang="en-US" sz="2800" dirty="0" smtClean="0"/>
              <a:t>Physical</a:t>
            </a:r>
            <a:r>
              <a:rPr lang="en-US" sz="2800" dirty="0"/>
              <a:t>:  Kicking, pinching, hitting, pushing, tripping, or damaging property.</a:t>
            </a:r>
          </a:p>
          <a:p>
            <a:endParaRPr lang="en-US" sz="2800" dirty="0"/>
          </a:p>
          <a:p>
            <a:r>
              <a:rPr lang="en-US" sz="2800" dirty="0"/>
              <a:t>Cyber-Bullying</a:t>
            </a:r>
            <a:r>
              <a:rPr lang="en-US" sz="2800" dirty="0" smtClean="0"/>
              <a:t>:  Exclusion from social networking, defamatory personal website, heinous text messages. </a:t>
            </a:r>
            <a:endParaRPr lang="en-US" sz="2800" dirty="0"/>
          </a:p>
          <a:p>
            <a:endParaRPr lang="en-US" dirty="0"/>
          </a:p>
        </p:txBody>
      </p:sp>
    </p:spTree>
    <p:extLst>
      <p:ext uri="{BB962C8B-B14F-4D97-AF65-F5344CB8AC3E}">
        <p14:creationId xmlns:p14="http://schemas.microsoft.com/office/powerpoint/2010/main" val="1714063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Topic</a:t>
            </a:r>
            <a:endParaRPr lang="en-US" dirty="0"/>
          </a:p>
        </p:txBody>
      </p:sp>
      <p:sp>
        <p:nvSpPr>
          <p:cNvPr id="3" name="Text Placeholder 2"/>
          <p:cNvSpPr>
            <a:spLocks noGrp="1"/>
          </p:cNvSpPr>
          <p:nvPr>
            <p:ph type="body" idx="1"/>
          </p:nvPr>
        </p:nvSpPr>
        <p:spPr>
          <a:xfrm>
            <a:off x="457200" y="1981200"/>
            <a:ext cx="8229600" cy="4267200"/>
          </a:xfrm>
        </p:spPr>
        <p:txBody>
          <a:bodyPr/>
          <a:lstStyle/>
          <a:p>
            <a:r>
              <a:rPr lang="en-US" dirty="0" smtClean="0"/>
              <a:t>The nature of our research is exploratory. For this reason, we would like to examine </a:t>
            </a:r>
            <a:r>
              <a:rPr lang="en-US" dirty="0"/>
              <a:t>whether or not bullying exists on Hanover’s </a:t>
            </a:r>
            <a:r>
              <a:rPr lang="en-US" dirty="0" smtClean="0"/>
              <a:t>campus, and if so, what types occur.</a:t>
            </a:r>
          </a:p>
          <a:p>
            <a:r>
              <a:rPr lang="en-US" dirty="0" smtClean="0"/>
              <a:t>From our observations, we expect there </a:t>
            </a:r>
            <a:r>
              <a:rPr lang="en-US" dirty="0"/>
              <a:t>will be more reported relational bullying than physical and cyber-bullying</a:t>
            </a:r>
            <a:r>
              <a:rPr lang="en-US" dirty="0" smtClean="0"/>
              <a:t>.</a:t>
            </a:r>
            <a:endParaRPr lang="en-US" dirty="0"/>
          </a:p>
        </p:txBody>
      </p:sp>
    </p:spTree>
    <p:extLst>
      <p:ext uri="{BB962C8B-B14F-4D97-AF65-F5344CB8AC3E}">
        <p14:creationId xmlns:p14="http://schemas.microsoft.com/office/powerpoint/2010/main" val="2190353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a:t>
            </a:r>
            <a:endParaRPr lang="en-US" dirty="0"/>
          </a:p>
        </p:txBody>
      </p:sp>
      <p:graphicFrame>
        <p:nvGraphicFramePr>
          <p:cNvPr id="6" name="Diagram 5"/>
          <p:cNvGraphicFramePr/>
          <p:nvPr>
            <p:extLst>
              <p:ext uri="{D42A27DB-BD31-4B8C-83A1-F6EECF244321}">
                <p14:modId xmlns:p14="http://schemas.microsoft.com/office/powerpoint/2010/main" val="905932066"/>
              </p:ext>
            </p:extLst>
          </p:nvPr>
        </p:nvGraphicFramePr>
        <p:xfrm>
          <a:off x="457200" y="1648372"/>
          <a:ext cx="8229600" cy="520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60994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Effect of High Attractiveness on Perceived Intelligence</Template>
  <TotalTime>1094</TotalTime>
  <Words>1712</Words>
  <Application>Microsoft Office PowerPoint</Application>
  <PresentationFormat>On-screen Show (4:3)</PresentationFormat>
  <Paragraphs>269</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Custom Design</vt:lpstr>
      <vt:lpstr>Bullying at the Collegiate Level:  A Case Study</vt:lpstr>
      <vt:lpstr>PowerPoint Presentation</vt:lpstr>
      <vt:lpstr>Does it Happen Here?</vt:lpstr>
      <vt:lpstr>Previous Research</vt:lpstr>
      <vt:lpstr>Why College?</vt:lpstr>
      <vt:lpstr>Definitions of Bullying</vt:lpstr>
      <vt:lpstr>Types of Bullying</vt:lpstr>
      <vt:lpstr>Research Topic</vt:lpstr>
      <vt:lpstr>Participants</vt:lpstr>
      <vt:lpstr>Materials and Procedure </vt:lpstr>
      <vt:lpstr>Witness &amp; Victim Section </vt:lpstr>
      <vt:lpstr>Bully Section</vt:lpstr>
      <vt:lpstr>Frequency of Bullying Behavior</vt:lpstr>
      <vt:lpstr>PowerPoint Presentation</vt:lpstr>
      <vt:lpstr>PowerPoint Presentation</vt:lpstr>
      <vt:lpstr>Qualitative Data</vt:lpstr>
      <vt:lpstr>Case Study 1: Relational</vt:lpstr>
      <vt:lpstr>Case Study 2: Cyber</vt:lpstr>
      <vt:lpstr>Discussion</vt:lpstr>
      <vt:lpstr>Discussion</vt:lpstr>
      <vt:lpstr>Discussion</vt:lpstr>
      <vt:lpstr>Limitations &amp; Future</vt:lpstr>
      <vt:lpstr>Conclusion</vt:lpstr>
      <vt:lpstr>Questions?</vt:lpstr>
    </vt:vector>
  </TitlesOfParts>
  <Company>Hanover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at the Collegiate Level</dc:title>
  <dc:creator>CFA01</dc:creator>
  <cp:lastModifiedBy>library21</cp:lastModifiedBy>
  <cp:revision>168</cp:revision>
  <dcterms:created xsi:type="dcterms:W3CDTF">2012-11-12T02:34:40Z</dcterms:created>
  <dcterms:modified xsi:type="dcterms:W3CDTF">2013-04-12T03:24:40Z</dcterms:modified>
</cp:coreProperties>
</file>